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jYsksCrOVTOjFAyMKUQ/YjBdVf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48" autoAdjust="0"/>
    <p:restoredTop sz="94660"/>
  </p:normalViewPr>
  <p:slideViewPr>
    <p:cSldViewPr snapToGrid="0">
      <p:cViewPr varScale="1">
        <p:scale>
          <a:sx n="77" d="100"/>
          <a:sy n="77" d="100"/>
        </p:scale>
        <p:origin x="102"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Modern technology and profitability rely primarily on Ops so despite advocating DevSecOps practices, all sensible individual realize successful businesses are all about Ops.  Upset yet?  Understanding how to balance Dev, Sec, and Ops for your organization should matter to all professionals and this article emphasizes balance from ops.  Development (Dev) creates competitiveness but without ops nothing reaches customer.  Security (Sec) manages compliance but without ops and dev, no products exist to become secure or compliant. </a:t>
            </a:r>
            <a:endParaRPr/>
          </a:p>
        </p:txBody>
      </p:sp>
      <p:sp>
        <p:nvSpPr>
          <p:cNvPr id="171" name="Google Shape;17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16"/>
          <p:cNvGrpSpPr/>
          <p:nvPr/>
        </p:nvGrpSpPr>
        <p:grpSpPr>
          <a:xfrm>
            <a:off x="0" y="-8467"/>
            <a:ext cx="12192000" cy="6866467"/>
            <a:chOff x="0" y="-8467"/>
            <a:chExt cx="12192000" cy="6866467"/>
          </a:xfrm>
        </p:grpSpPr>
        <p:sp>
          <p:nvSpPr>
            <p:cNvPr id="28" name="Google Shape;28;p16"/>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29" name="Google Shape;29;p16"/>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30" name="Google Shape;30;p16"/>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31" name="Google Shape;31;p1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2" name="Google Shape;32;p16"/>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3" name="Google Shape;33;p16"/>
            <p:cNvSpPr/>
            <p:nvPr/>
          </p:nvSpPr>
          <p:spPr>
            <a:xfrm>
              <a:off x="8932333" y="3048000"/>
              <a:ext cx="3259667" cy="3810000"/>
            </a:xfrm>
            <a:prstGeom prst="triangle">
              <a:avLst>
                <a:gd name="adj" fmla="val 100000"/>
              </a:avLst>
            </a:prstGeom>
            <a:solidFill>
              <a:srgbClr val="B43512">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6"/>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B43512">
                <a:alpha val="49803"/>
              </a:srgbClr>
            </a:solidFill>
            <a:ln>
              <a:noFill/>
            </a:ln>
          </p:spPr>
        </p:sp>
        <p:sp>
          <p:nvSpPr>
            <p:cNvPr id="35" name="Google Shape;35;p16"/>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6" name="Google Shape;36;p16"/>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F49C00">
                <a:alpha val="80000"/>
              </a:srgbClr>
            </a:solidFill>
            <a:ln>
              <a:noFill/>
            </a:ln>
          </p:spPr>
        </p:sp>
        <p:sp>
          <p:nvSpPr>
            <p:cNvPr id="37" name="Google Shape;37;p16"/>
            <p:cNvSpPr/>
            <p:nvPr/>
          </p:nvSpPr>
          <p:spPr>
            <a:xfrm>
              <a:off x="10371666" y="3589867"/>
              <a:ext cx="1817159" cy="3268133"/>
            </a:xfrm>
            <a:prstGeom prst="triangle">
              <a:avLst>
                <a:gd name="adj" fmla="val 100000"/>
              </a:avLst>
            </a:prstGeom>
            <a:solidFill>
              <a:srgbClr val="B43512">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16"/>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25"/>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5"/>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3" name="Google Shape;93;p25"/>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4" name="Google Shape;94;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7"/>
        <p:cNvGrpSpPr/>
        <p:nvPr/>
      </p:nvGrpSpPr>
      <p:grpSpPr>
        <a:xfrm>
          <a:off x="0" y="0"/>
          <a:ext cx="0" cy="0"/>
          <a:chOff x="0" y="0"/>
          <a:chExt cx="0" cy="0"/>
        </a:xfrm>
      </p:grpSpPr>
      <p:sp>
        <p:nvSpPr>
          <p:cNvPr id="98" name="Google Shape;98;p26"/>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6"/>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0" name="Google Shape;100;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3"/>
        <p:cNvGrpSpPr/>
        <p:nvPr/>
      </p:nvGrpSpPr>
      <p:grpSpPr>
        <a:xfrm>
          <a:off x="0" y="0"/>
          <a:ext cx="0" cy="0"/>
          <a:chOff x="0" y="0"/>
          <a:chExt cx="0" cy="0"/>
        </a:xfrm>
      </p:grpSpPr>
      <p:sp>
        <p:nvSpPr>
          <p:cNvPr id="104" name="Google Shape;104;p27"/>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7"/>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6" name="Google Shape;106;p27"/>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7" name="Google Shape;107;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27"/>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19279"/>
                </a:solidFill>
                <a:latin typeface="Arial"/>
                <a:ea typeface="Arial"/>
                <a:cs typeface="Arial"/>
                <a:sym typeface="Arial"/>
              </a:rPr>
              <a:t>“</a:t>
            </a:r>
            <a:endParaRPr/>
          </a:p>
        </p:txBody>
      </p:sp>
      <p:sp>
        <p:nvSpPr>
          <p:cNvPr id="111" name="Google Shape;111;p27"/>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19279"/>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2"/>
        <p:cNvGrpSpPr/>
        <p:nvPr/>
      </p:nvGrpSpPr>
      <p:grpSpPr>
        <a:xfrm>
          <a:off x="0" y="0"/>
          <a:ext cx="0" cy="0"/>
          <a:chOff x="0" y="0"/>
          <a:chExt cx="0" cy="0"/>
        </a:xfrm>
      </p:grpSpPr>
      <p:sp>
        <p:nvSpPr>
          <p:cNvPr id="113" name="Google Shape;113;p28"/>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8"/>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5" name="Google Shape;115;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9"/>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1" name="Google Shape;121;p29"/>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2" name="Google Shape;122;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2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19279"/>
                </a:solidFill>
                <a:latin typeface="Arial"/>
                <a:ea typeface="Arial"/>
                <a:cs typeface="Arial"/>
                <a:sym typeface="Arial"/>
              </a:rPr>
              <a:t>“</a:t>
            </a:r>
            <a:endParaRPr/>
          </a:p>
        </p:txBody>
      </p:sp>
      <p:sp>
        <p:nvSpPr>
          <p:cNvPr id="126" name="Google Shape;126;p2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19279"/>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0"/>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0" name="Google Shape;130;p30"/>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31" name="Google Shape;131;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4"/>
        <p:cNvGrpSpPr/>
        <p:nvPr/>
      </p:nvGrpSpPr>
      <p:grpSpPr>
        <a:xfrm>
          <a:off x="0" y="0"/>
          <a:ext cx="0" cy="0"/>
          <a:chOff x="0" y="0"/>
          <a:chExt cx="0" cy="0"/>
        </a:xfrm>
      </p:grpSpPr>
      <p:sp>
        <p:nvSpPr>
          <p:cNvPr id="135" name="Google Shape;135;p3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1"/>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7" name="Google Shape;137;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32"/>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2"/>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3" name="Google Shape;143;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
  <p:cSld name="Bullets">
    <p:bg>
      <p:bgPr>
        <a:solidFill>
          <a:schemeClr val="lt1"/>
        </a:solidFill>
        <a:effectLst/>
      </p:bgPr>
    </p:bg>
    <p:spTree>
      <p:nvGrpSpPr>
        <p:cNvPr id="1" name="Shape 43"/>
        <p:cNvGrpSpPr/>
        <p:nvPr/>
      </p:nvGrpSpPr>
      <p:grpSpPr>
        <a:xfrm>
          <a:off x="0" y="0"/>
          <a:ext cx="0" cy="0"/>
          <a:chOff x="0" y="0"/>
          <a:chExt cx="0" cy="0"/>
        </a:xfrm>
      </p:grpSpPr>
      <p:sp>
        <p:nvSpPr>
          <p:cNvPr id="44" name="Google Shape;44;p17"/>
          <p:cNvSpPr txBox="1">
            <a:spLocks noGrp="1"/>
          </p:cNvSpPr>
          <p:nvPr>
            <p:ph type="title"/>
          </p:nvPr>
        </p:nvSpPr>
        <p:spPr>
          <a:xfrm>
            <a:off x="406400" y="406400"/>
            <a:ext cx="10639053" cy="10922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3733"/>
              <a:buFont typeface="Trebuchet MS"/>
              <a:buNone/>
              <a:defRPr sz="3733">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7"/>
          <p:cNvSpPr txBox="1">
            <a:spLocks noGrp="1"/>
          </p:cNvSpPr>
          <p:nvPr>
            <p:ph type="body" idx="1"/>
          </p:nvPr>
        </p:nvSpPr>
        <p:spPr>
          <a:xfrm>
            <a:off x="406400" y="1092200"/>
            <a:ext cx="11379200" cy="5181600"/>
          </a:xfrm>
          <a:prstGeom prst="rect">
            <a:avLst/>
          </a:prstGeom>
          <a:noFill/>
          <a:ln>
            <a:noFill/>
          </a:ln>
        </p:spPr>
        <p:txBody>
          <a:bodyPr spcFirstLastPara="1" wrap="square" lIns="91425" tIns="45700" rIns="91425" bIns="45700" anchor="t" anchorCtr="0">
            <a:normAutofit/>
          </a:bodyPr>
          <a:lstStyle>
            <a:lvl1pPr marL="457200" lvl="0" indent="-381000" algn="l">
              <a:lnSpc>
                <a:spcPct val="104156"/>
              </a:lnSpc>
              <a:spcBef>
                <a:spcPts val="533"/>
              </a:spcBef>
              <a:spcAft>
                <a:spcPts val="0"/>
              </a:spcAft>
              <a:buClr>
                <a:schemeClr val="accent1"/>
              </a:buClr>
              <a:buSzPts val="2400"/>
              <a:buFont typeface="Noto Sans Symbols"/>
              <a:buChar char="•"/>
              <a:defRPr sz="3200"/>
            </a:lvl1pPr>
            <a:lvl2pPr marL="914400" lvl="1" indent="-333149" algn="l">
              <a:spcBef>
                <a:spcPts val="133"/>
              </a:spcBef>
              <a:spcAft>
                <a:spcPts val="0"/>
              </a:spcAft>
              <a:buClr>
                <a:srgbClr val="77787B"/>
              </a:buClr>
              <a:buSzPts val="1646"/>
              <a:buFont typeface="Noto Sans Symbols"/>
              <a:buChar char="•"/>
              <a:defRPr sz="2533">
                <a:solidFill>
                  <a:srgbClr val="77787B"/>
                </a:solidFill>
              </a:defRPr>
            </a:lvl2pPr>
            <a:lvl3pPr marL="1371600" lvl="2" indent="-316639" algn="l">
              <a:spcBef>
                <a:spcPts val="400"/>
              </a:spcBef>
              <a:spcAft>
                <a:spcPts val="0"/>
              </a:spcAft>
              <a:buClr>
                <a:srgbClr val="77787B"/>
              </a:buClr>
              <a:buSzPts val="1386"/>
              <a:buFont typeface="Noto Sans Symbols"/>
              <a:buChar char="•"/>
              <a:defRPr sz="2133">
                <a:solidFill>
                  <a:srgbClr val="77787B"/>
                </a:solidFill>
              </a:defRPr>
            </a:lvl3pPr>
            <a:lvl4pPr marL="1828800" lvl="3" indent="-316639" algn="l">
              <a:spcBef>
                <a:spcPts val="400"/>
              </a:spcBef>
              <a:spcAft>
                <a:spcPts val="0"/>
              </a:spcAft>
              <a:buClr>
                <a:srgbClr val="77787B"/>
              </a:buClr>
              <a:buSzPts val="1386"/>
              <a:buFont typeface="Noto Sans Symbols"/>
              <a:buChar char="•"/>
              <a:defRPr sz="2133">
                <a:solidFill>
                  <a:srgbClr val="77787B"/>
                </a:solidFill>
              </a:defRPr>
            </a:lvl4pPr>
            <a:lvl5pPr marL="2286000" lvl="4" indent="-316639" algn="l">
              <a:spcBef>
                <a:spcPts val="400"/>
              </a:spcBef>
              <a:spcAft>
                <a:spcPts val="0"/>
              </a:spcAft>
              <a:buClr>
                <a:srgbClr val="77787B"/>
              </a:buClr>
              <a:buSzPts val="1386"/>
              <a:buFont typeface="Noto Sans Symbols"/>
              <a:buChar char="•"/>
              <a:defRPr sz="2133">
                <a:solidFill>
                  <a:srgbClr val="77787B"/>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
        <p:cNvGrpSpPr/>
        <p:nvPr/>
      </p:nvGrpSpPr>
      <p:grpSpPr>
        <a:xfrm>
          <a:off x="0" y="0"/>
          <a:ext cx="0" cy="0"/>
          <a:chOff x="0" y="0"/>
          <a:chExt cx="0" cy="0"/>
        </a:xfrm>
      </p:grpSpPr>
      <p:sp>
        <p:nvSpPr>
          <p:cNvPr id="47" name="Google Shape;47;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50520" algn="l">
              <a:spcBef>
                <a:spcPts val="1000"/>
              </a:spcBef>
              <a:spcAft>
                <a:spcPts val="0"/>
              </a:spcAft>
              <a:buSzPts val="1920"/>
              <a:buChar char="►"/>
              <a:defRPr sz="2400"/>
            </a:lvl1pPr>
            <a:lvl2pPr marL="914400" lvl="1" indent="-330200" algn="l">
              <a:spcBef>
                <a:spcPts val="1000"/>
              </a:spcBef>
              <a:spcAft>
                <a:spcPts val="0"/>
              </a:spcAft>
              <a:buSzPts val="1600"/>
              <a:buChar char="►"/>
              <a:defRPr sz="2000"/>
            </a:lvl2pPr>
            <a:lvl3pPr marL="1371600" lvl="2" indent="-320039" algn="l">
              <a:spcBef>
                <a:spcPts val="1000"/>
              </a:spcBef>
              <a:spcAft>
                <a:spcPts val="0"/>
              </a:spcAft>
              <a:buSzPts val="1440"/>
              <a:buChar char="►"/>
              <a:defRPr sz="1800"/>
            </a:lvl3pPr>
            <a:lvl4pPr marL="1828800" lvl="3" indent="-309880" algn="l">
              <a:spcBef>
                <a:spcPts val="1000"/>
              </a:spcBef>
              <a:spcAft>
                <a:spcPts val="0"/>
              </a:spcAft>
              <a:buSzPts val="1280"/>
              <a:buChar char="►"/>
              <a:defRPr sz="1600"/>
            </a:lvl4pPr>
            <a:lvl5pPr marL="2286000" lvl="4" indent="-309879" algn="l">
              <a:spcBef>
                <a:spcPts val="1000"/>
              </a:spcBef>
              <a:spcAft>
                <a:spcPts val="0"/>
              </a:spcAft>
              <a:buSzPts val="1280"/>
              <a:buChar char="►"/>
              <a:defRPr sz="1600"/>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9" name="Google Shape;49;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19"/>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9"/>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920"/>
              <a:buNone/>
              <a:defRPr sz="24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5" name="Google Shape;55;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50520" algn="l">
              <a:spcBef>
                <a:spcPts val="1000"/>
              </a:spcBef>
              <a:spcAft>
                <a:spcPts val="0"/>
              </a:spcAft>
              <a:buSzPts val="1920"/>
              <a:buChar char="►"/>
              <a:defRPr sz="2400"/>
            </a:lvl1pPr>
            <a:lvl2pPr marL="914400" lvl="1" indent="-330200" algn="l">
              <a:spcBef>
                <a:spcPts val="1000"/>
              </a:spcBef>
              <a:spcAft>
                <a:spcPts val="0"/>
              </a:spcAft>
              <a:buSzPts val="1600"/>
              <a:buChar char="►"/>
              <a:defRPr sz="2000"/>
            </a:lvl2pPr>
            <a:lvl3pPr marL="1371600" lvl="2" indent="-320039" algn="l">
              <a:spcBef>
                <a:spcPts val="1000"/>
              </a:spcBef>
              <a:spcAft>
                <a:spcPts val="0"/>
              </a:spcAft>
              <a:buSzPts val="1440"/>
              <a:buChar char="►"/>
              <a:defRPr sz="1800"/>
            </a:lvl3pPr>
            <a:lvl4pPr marL="1828800" lvl="3" indent="-309880" algn="l">
              <a:spcBef>
                <a:spcPts val="1000"/>
              </a:spcBef>
              <a:spcAft>
                <a:spcPts val="0"/>
              </a:spcAft>
              <a:buSzPts val="1280"/>
              <a:buChar char="►"/>
              <a:defRPr sz="1600"/>
            </a:lvl4pPr>
            <a:lvl5pPr marL="2286000" lvl="4" indent="-309879" algn="l">
              <a:spcBef>
                <a:spcPts val="1000"/>
              </a:spcBef>
              <a:spcAft>
                <a:spcPts val="0"/>
              </a:spcAft>
              <a:buSzPts val="1280"/>
              <a:buChar char="►"/>
              <a:defRPr sz="1600"/>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1" name="Google Shape;61;p20"/>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50520" algn="l">
              <a:spcBef>
                <a:spcPts val="1000"/>
              </a:spcBef>
              <a:spcAft>
                <a:spcPts val="0"/>
              </a:spcAft>
              <a:buSzPts val="1920"/>
              <a:buChar char="►"/>
              <a:defRPr sz="2400"/>
            </a:lvl1pPr>
            <a:lvl2pPr marL="914400" lvl="1" indent="-330200" algn="l">
              <a:spcBef>
                <a:spcPts val="1000"/>
              </a:spcBef>
              <a:spcAft>
                <a:spcPts val="0"/>
              </a:spcAft>
              <a:buSzPts val="1600"/>
              <a:buChar char="►"/>
              <a:defRPr sz="2000"/>
            </a:lvl2pPr>
            <a:lvl3pPr marL="1371600" lvl="2" indent="-320039" algn="l">
              <a:spcBef>
                <a:spcPts val="1000"/>
              </a:spcBef>
              <a:spcAft>
                <a:spcPts val="0"/>
              </a:spcAft>
              <a:buSzPts val="1440"/>
              <a:buChar char="►"/>
              <a:defRPr sz="1800"/>
            </a:lvl3pPr>
            <a:lvl4pPr marL="1828800" lvl="3" indent="-309880" algn="l">
              <a:spcBef>
                <a:spcPts val="1000"/>
              </a:spcBef>
              <a:spcAft>
                <a:spcPts val="0"/>
              </a:spcAft>
              <a:buSzPts val="1280"/>
              <a:buChar char="►"/>
              <a:defRPr sz="1600"/>
            </a:lvl4pPr>
            <a:lvl5pPr marL="2286000" lvl="4" indent="-309879" algn="l">
              <a:spcBef>
                <a:spcPts val="1000"/>
              </a:spcBef>
              <a:spcAft>
                <a:spcPts val="0"/>
              </a:spcAft>
              <a:buSzPts val="1280"/>
              <a:buChar char="►"/>
              <a:defRPr sz="1600"/>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2" name="Google Shape;62;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8" name="Google Shape;68;p21"/>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9" name="Google Shape;69;p21"/>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0" name="Google Shape;70;p21"/>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1" name="Google Shape;71;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24"/>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4"/>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6" name="Google Shape;86;p24"/>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7" name="Google Shape;87;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5"/>
          <p:cNvGrpSpPr/>
          <p:nvPr/>
        </p:nvGrpSpPr>
        <p:grpSpPr>
          <a:xfrm>
            <a:off x="0" y="-8467"/>
            <a:ext cx="12192000" cy="6866467"/>
            <a:chOff x="0" y="-8467"/>
            <a:chExt cx="12192000" cy="6866467"/>
          </a:xfrm>
        </p:grpSpPr>
        <p:cxnSp>
          <p:nvCxnSpPr>
            <p:cNvPr id="11" name="Google Shape;11;p15"/>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12" name="Google Shape;12;p15"/>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13" name="Google Shape;13;p1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4" name="Google Shape;14;p1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5"/>
            <p:cNvSpPr/>
            <p:nvPr/>
          </p:nvSpPr>
          <p:spPr>
            <a:xfrm>
              <a:off x="8932333" y="3048000"/>
              <a:ext cx="3259667" cy="3810000"/>
            </a:xfrm>
            <a:prstGeom prst="triangle">
              <a:avLst>
                <a:gd name="adj" fmla="val 100000"/>
              </a:avLst>
            </a:prstGeom>
            <a:solidFill>
              <a:srgbClr val="B43512">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B43512">
                <a:alpha val="49803"/>
              </a:srgbClr>
            </a:solidFill>
            <a:ln>
              <a:noFill/>
            </a:ln>
          </p:spPr>
        </p:sp>
        <p:sp>
          <p:nvSpPr>
            <p:cNvPr id="17" name="Google Shape;17;p1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8" name="Google Shape;18;p1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F49C00">
                <a:alpha val="80000"/>
              </a:srgbClr>
            </a:solidFill>
            <a:ln>
              <a:noFill/>
            </a:ln>
          </p:spPr>
        </p:sp>
        <p:sp>
          <p:nvSpPr>
            <p:cNvPr id="19" name="Google Shape;19;p15"/>
            <p:cNvSpPr/>
            <p:nvPr/>
          </p:nvSpPr>
          <p:spPr>
            <a:xfrm>
              <a:off x="10371666" y="3589867"/>
              <a:ext cx="1817159" cy="3268133"/>
            </a:xfrm>
            <a:prstGeom prst="triangle">
              <a:avLst>
                <a:gd name="adj" fmla="val 100000"/>
              </a:avLst>
            </a:prstGeom>
            <a:solidFill>
              <a:srgbClr val="B43512">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5"/>
            <p:cNvSpPr/>
            <p:nvPr/>
          </p:nvSpPr>
          <p:spPr>
            <a:xfrm>
              <a:off x="0" y="4013200"/>
              <a:ext cx="448733" cy="2844800"/>
            </a:xfrm>
            <a:prstGeom prst="triangle">
              <a:avLst>
                <a:gd name="adj" fmla="val 0"/>
              </a:avLst>
            </a:prstGeom>
            <a:solidFill>
              <a:schemeClr val="accen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linkedin.com/in/markpeters5447/"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1"/>
          <p:cNvSpPr/>
          <p:nvPr/>
        </p:nvSpPr>
        <p:spPr>
          <a:xfrm>
            <a:off x="0" y="0"/>
            <a:ext cx="12192000" cy="68664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51" name="Google Shape;151;p1"/>
          <p:cNvSpPr/>
          <p:nvPr/>
        </p:nvSpPr>
        <p:spPr>
          <a:xfrm rot="10800000">
            <a:off x="0" y="0"/>
            <a:ext cx="842596" cy="5666154"/>
          </a:xfrm>
          <a:prstGeom prst="triangle">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
          <p:cNvSpPr/>
          <p:nvPr/>
        </p:nvSpPr>
        <p:spPr>
          <a:xfrm>
            <a:off x="7738534" y="3818467"/>
            <a:ext cx="4450292" cy="3039533"/>
          </a:xfrm>
          <a:prstGeom prst="triangle">
            <a:avLst>
              <a:gd name="adj" fmla="val 100000"/>
            </a:avLst>
          </a:prstGeom>
          <a:solidFill>
            <a:srgbClr val="B43512">
              <a:alpha val="8784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3" name="Google Shape;153;p1"/>
          <p:cNvCxnSpPr/>
          <p:nvPr/>
        </p:nvCxnSpPr>
        <p:spPr>
          <a:xfrm>
            <a:off x="10134600" y="0"/>
            <a:ext cx="1727200" cy="6858000"/>
          </a:xfrm>
          <a:prstGeom prst="straightConnector1">
            <a:avLst/>
          </a:prstGeom>
          <a:noFill/>
          <a:ln w="15875" cap="sq" cmpd="sng">
            <a:solidFill>
              <a:schemeClr val="accent2"/>
            </a:solidFill>
            <a:prstDash val="solid"/>
            <a:bevel/>
            <a:headEnd type="none" w="sm" len="sm"/>
            <a:tailEnd type="none" w="sm" len="sm"/>
          </a:ln>
        </p:spPr>
      </p:cxnSp>
      <p:cxnSp>
        <p:nvCxnSpPr>
          <p:cNvPr id="154" name="Google Shape;154;p1"/>
          <p:cNvCxnSpPr/>
          <p:nvPr/>
        </p:nvCxnSpPr>
        <p:spPr>
          <a:xfrm flipH="1">
            <a:off x="7425267" y="3681413"/>
            <a:ext cx="4763558" cy="3176587"/>
          </a:xfrm>
          <a:prstGeom prst="straightConnector1">
            <a:avLst/>
          </a:prstGeom>
          <a:noFill/>
          <a:ln w="15875" cap="flat" cmpd="sng">
            <a:solidFill>
              <a:schemeClr val="accent1"/>
            </a:solidFill>
            <a:prstDash val="solid"/>
            <a:round/>
            <a:headEnd type="none" w="sm" len="sm"/>
            <a:tailEnd type="none" w="sm" len="sm"/>
          </a:ln>
        </p:spPr>
      </p:cxnSp>
      <p:sp>
        <p:nvSpPr>
          <p:cNvPr id="155" name="Google Shape;155;p1"/>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920"/>
              <a:buNone/>
            </a:pPr>
            <a:r>
              <a:rPr lang="en-US" sz="2400" dirty="0"/>
              <a:t>Dr. Mark Peters, DOI Ambassador</a:t>
            </a:r>
            <a:endParaRPr dirty="0"/>
          </a:p>
          <a:p>
            <a:pPr marL="0" lvl="0" indent="0" algn="r" rtl="0">
              <a:spcBef>
                <a:spcPts val="1000"/>
              </a:spcBef>
              <a:spcAft>
                <a:spcPts val="0"/>
              </a:spcAft>
              <a:buSzPts val="1920"/>
              <a:buNone/>
            </a:pPr>
            <a:r>
              <a:rPr lang="en-US" sz="2400" dirty="0" err="1"/>
              <a:t>Technica</a:t>
            </a:r>
            <a:r>
              <a:rPr lang="en-US" sz="2400" dirty="0"/>
              <a:t> Corporation</a:t>
            </a:r>
            <a:endParaRPr dirty="0"/>
          </a:p>
        </p:txBody>
      </p:sp>
      <p:sp>
        <p:nvSpPr>
          <p:cNvPr id="156" name="Google Shape;156;p1"/>
          <p:cNvSpPr txBox="1">
            <a:spLocks noGrp="1"/>
          </p:cNvSpPr>
          <p:nvPr>
            <p:ph type="ctrTitle"/>
          </p:nvPr>
        </p:nvSpPr>
        <p:spPr>
          <a:xfrm>
            <a:off x="1507067" y="1397000"/>
            <a:ext cx="7766936" cy="2653836"/>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accent1"/>
              </a:buClr>
              <a:buSzPts val="5400"/>
              <a:buFont typeface="Trebuchet MS"/>
              <a:buNone/>
            </a:pPr>
            <a:r>
              <a:rPr lang="en-US"/>
              <a:t>All About Ops</a:t>
            </a:r>
            <a:endParaRPr/>
          </a:p>
        </p:txBody>
      </p:sp>
      <p:sp>
        <p:nvSpPr>
          <p:cNvPr id="157" name="Google Shape;157;p1"/>
          <p:cNvSpPr/>
          <p:nvPr/>
        </p:nvSpPr>
        <p:spPr>
          <a:xfrm>
            <a:off x="10425641" y="0"/>
            <a:ext cx="1766359" cy="6858000"/>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chemeClr val="accent2"/>
          </a:solid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en-US"/>
              <a:t>Balanced Yet?</a:t>
            </a:r>
            <a:endParaRPr/>
          </a:p>
        </p:txBody>
      </p:sp>
      <p:pic>
        <p:nvPicPr>
          <p:cNvPr id="247" name="Google Shape;247;p10" descr="Rocks, Balance, Balanced, Precarious, Stones, Pile"/>
          <p:cNvPicPr preferRelativeResize="0"/>
          <p:nvPr/>
        </p:nvPicPr>
        <p:blipFill rotWithShape="1">
          <a:blip r:embed="rId3">
            <a:alphaModFix/>
          </a:blip>
          <a:srcRect/>
          <a:stretch/>
        </p:blipFill>
        <p:spPr>
          <a:xfrm>
            <a:off x="677334" y="1930400"/>
            <a:ext cx="3329940" cy="2497455"/>
          </a:xfrm>
          <a:prstGeom prst="rect">
            <a:avLst/>
          </a:prstGeom>
          <a:noFill/>
          <a:ln>
            <a:noFill/>
          </a:ln>
        </p:spPr>
      </p:pic>
      <p:pic>
        <p:nvPicPr>
          <p:cNvPr id="248" name="Google Shape;248;p10" descr="Boots, Travel, Railroad Tracks, Railway, Shoes, Feet"/>
          <p:cNvPicPr preferRelativeResize="0"/>
          <p:nvPr/>
        </p:nvPicPr>
        <p:blipFill rotWithShape="1">
          <a:blip r:embed="rId4">
            <a:alphaModFix/>
          </a:blip>
          <a:srcRect/>
          <a:stretch/>
        </p:blipFill>
        <p:spPr>
          <a:xfrm>
            <a:off x="8184728" y="2077084"/>
            <a:ext cx="3896725" cy="2204085"/>
          </a:xfrm>
          <a:prstGeom prst="rect">
            <a:avLst/>
          </a:prstGeom>
          <a:noFill/>
          <a:ln>
            <a:noFill/>
          </a:ln>
        </p:spPr>
      </p:pic>
      <p:pic>
        <p:nvPicPr>
          <p:cNvPr id="249" name="Google Shape;249;p10" descr="Juggler premium icon"/>
          <p:cNvPicPr preferRelativeResize="0"/>
          <p:nvPr/>
        </p:nvPicPr>
        <p:blipFill rotWithShape="1">
          <a:blip r:embed="rId5">
            <a:alphaModFix/>
          </a:blip>
          <a:srcRect/>
          <a:stretch/>
        </p:blipFill>
        <p:spPr>
          <a:xfrm>
            <a:off x="4572000" y="3429000"/>
            <a:ext cx="3048001" cy="3048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Find the right balance</a:t>
            </a:r>
            <a:endParaRPr/>
          </a:p>
        </p:txBody>
      </p:sp>
      <p:sp>
        <p:nvSpPr>
          <p:cNvPr id="255" name="Google Shape;255;p11"/>
          <p:cNvSpPr txBox="1">
            <a:spLocks noGrp="1"/>
          </p:cNvSpPr>
          <p:nvPr>
            <p:ph type="body" idx="1"/>
          </p:nvPr>
        </p:nvSpPr>
        <p:spPr>
          <a:xfrm>
            <a:off x="677333" y="1703389"/>
            <a:ext cx="9546319"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dirty="0"/>
              <a:t>Personal and Professional relationships</a:t>
            </a:r>
            <a:endParaRPr dirty="0"/>
          </a:p>
          <a:p>
            <a:pPr marL="342900" lvl="0" indent="-220980" algn="l" rtl="0">
              <a:spcBef>
                <a:spcPts val="1000"/>
              </a:spcBef>
              <a:spcAft>
                <a:spcPts val="0"/>
              </a:spcAft>
              <a:buSzPts val="1920"/>
              <a:buNone/>
            </a:pPr>
            <a:endParaRPr dirty="0"/>
          </a:p>
          <a:p>
            <a:pPr marL="342900" lvl="0" indent="-342900" algn="l" rtl="0">
              <a:spcBef>
                <a:spcPts val="1000"/>
              </a:spcBef>
              <a:spcAft>
                <a:spcPts val="0"/>
              </a:spcAft>
              <a:buSzPts val="1920"/>
              <a:buChar char="►"/>
            </a:pPr>
            <a:r>
              <a:rPr lang="en-US" dirty="0"/>
              <a:t>Ops – maximize revenue, function securely, create ideas</a:t>
            </a:r>
            <a:endParaRPr dirty="0"/>
          </a:p>
          <a:p>
            <a:pPr marL="342900" lvl="0" indent="-220980" algn="l" rtl="0">
              <a:spcBef>
                <a:spcPts val="1000"/>
              </a:spcBef>
              <a:spcAft>
                <a:spcPts val="0"/>
              </a:spcAft>
              <a:buSzPts val="1920"/>
              <a:buNone/>
            </a:pPr>
            <a:endParaRPr dirty="0"/>
          </a:p>
          <a:p>
            <a:pPr marL="342900" lvl="0" indent="-342900" algn="l" rtl="0">
              <a:spcBef>
                <a:spcPts val="1000"/>
              </a:spcBef>
              <a:spcAft>
                <a:spcPts val="0"/>
              </a:spcAft>
              <a:buSzPts val="1920"/>
              <a:buChar char="►"/>
            </a:pPr>
            <a:r>
              <a:rPr lang="en-US" dirty="0"/>
              <a:t>Dev – improve existing, plan new, deploy often</a:t>
            </a:r>
            <a:endParaRPr dirty="0"/>
          </a:p>
          <a:p>
            <a:pPr marL="342900" lvl="0" indent="-220980" algn="l" rtl="0">
              <a:spcBef>
                <a:spcPts val="1000"/>
              </a:spcBef>
              <a:spcAft>
                <a:spcPts val="0"/>
              </a:spcAft>
              <a:buSzPts val="1920"/>
              <a:buNone/>
            </a:pPr>
            <a:endParaRPr dirty="0"/>
          </a:p>
          <a:p>
            <a:pPr marL="342900" lvl="0" indent="-342900" algn="l" rtl="0">
              <a:spcBef>
                <a:spcPts val="1000"/>
              </a:spcBef>
              <a:spcAft>
                <a:spcPts val="0"/>
              </a:spcAft>
              <a:buSzPts val="1920"/>
              <a:buChar char="►"/>
            </a:pPr>
            <a:r>
              <a:rPr lang="en-US" dirty="0"/>
              <a:t>Sec – secure deployments, minimize risk, suggest opportunity</a:t>
            </a:r>
            <a:endParaRPr dirty="0"/>
          </a:p>
        </p:txBody>
      </p:sp>
      <p:sp>
        <p:nvSpPr>
          <p:cNvPr id="256" name="Google Shape;256;p11"/>
          <p:cNvSpPr txBox="1"/>
          <p:nvPr/>
        </p:nvSpPr>
        <p:spPr>
          <a:xfrm>
            <a:off x="1424881" y="5244604"/>
            <a:ext cx="8596668" cy="13208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3600"/>
              <a:buFont typeface="Trebuchet MS"/>
              <a:buNone/>
            </a:pPr>
            <a:r>
              <a:rPr lang="en-US" sz="3600" i="1">
                <a:solidFill>
                  <a:schemeClr val="accent1"/>
                </a:solidFill>
                <a:latin typeface="Trebuchet MS"/>
                <a:ea typeface="Trebuchet MS"/>
                <a:cs typeface="Trebuchet MS"/>
                <a:sym typeface="Trebuchet MS"/>
              </a:rPr>
              <a:t>Metrics can show balance</a:t>
            </a:r>
            <a:endParaRPr/>
          </a:p>
        </p:txBody>
      </p:sp>
      <p:sp>
        <p:nvSpPr>
          <p:cNvPr id="257" name="Google Shape;257;p11"/>
          <p:cNvSpPr/>
          <p:nvPr/>
        </p:nvSpPr>
        <p:spPr>
          <a:xfrm rot="10373681">
            <a:off x="8357692" y="1062426"/>
            <a:ext cx="2353733" cy="1531175"/>
          </a:xfrm>
          <a:prstGeom prst="blockArc">
            <a:avLst>
              <a:gd name="adj1" fmla="val 10800000"/>
              <a:gd name="adj2" fmla="val 581407"/>
              <a:gd name="adj3" fmla="val 12529"/>
            </a:avLst>
          </a:prstGeom>
          <a:solidFill>
            <a:schemeClr val="accent1"/>
          </a:solidFill>
          <a:ln w="19050" cap="rnd"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rebuchet MS"/>
              <a:ea typeface="Trebuchet MS"/>
              <a:cs typeface="Trebuchet MS"/>
              <a:sym typeface="Trebuchet MS"/>
            </a:endParaRPr>
          </a:p>
        </p:txBody>
      </p:sp>
      <p:grpSp>
        <p:nvGrpSpPr>
          <p:cNvPr id="258" name="Google Shape;258;p11"/>
          <p:cNvGrpSpPr/>
          <p:nvPr/>
        </p:nvGrpSpPr>
        <p:grpSpPr>
          <a:xfrm rot="-99247">
            <a:off x="8081360" y="1223680"/>
            <a:ext cx="2753177" cy="2862558"/>
            <a:chOff x="308591" y="2394272"/>
            <a:chExt cx="2753177" cy="2862558"/>
          </a:xfrm>
        </p:grpSpPr>
        <p:sp>
          <p:nvSpPr>
            <p:cNvPr id="259" name="Google Shape;259;p11"/>
            <p:cNvSpPr/>
            <p:nvPr/>
          </p:nvSpPr>
          <p:spPr>
            <a:xfrm>
              <a:off x="1217419" y="3773154"/>
              <a:ext cx="966091" cy="950516"/>
            </a:xfrm>
            <a:prstGeom prst="triangle">
              <a:avLst>
                <a:gd name="adj" fmla="val 50000"/>
              </a:avLst>
            </a:prstGeom>
            <a:solidFill>
              <a:srgbClr val="FFD78F"/>
            </a:solidFill>
            <a:ln w="19050" cap="rnd"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60" name="Google Shape;260;p11"/>
            <p:cNvSpPr txBox="1"/>
            <p:nvPr/>
          </p:nvSpPr>
          <p:spPr>
            <a:xfrm>
              <a:off x="308591" y="2474052"/>
              <a:ext cx="6928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rebuchet MS"/>
                  <a:ea typeface="Trebuchet MS"/>
                  <a:cs typeface="Trebuchet MS"/>
                  <a:sym typeface="Trebuchet MS"/>
                </a:rPr>
                <a:t>Dev</a:t>
              </a:r>
              <a:endParaRPr/>
            </a:p>
          </p:txBody>
        </p:sp>
        <p:sp>
          <p:nvSpPr>
            <p:cNvPr id="261" name="Google Shape;261;p11"/>
            <p:cNvSpPr txBox="1"/>
            <p:nvPr/>
          </p:nvSpPr>
          <p:spPr>
            <a:xfrm>
              <a:off x="2373759" y="2394272"/>
              <a:ext cx="6880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rebuchet MS"/>
                  <a:ea typeface="Trebuchet MS"/>
                  <a:cs typeface="Trebuchet MS"/>
                  <a:sym typeface="Trebuchet MS"/>
                </a:rPr>
                <a:t>Ops</a:t>
              </a:r>
              <a:endParaRPr/>
            </a:p>
          </p:txBody>
        </p:sp>
        <p:sp>
          <p:nvSpPr>
            <p:cNvPr id="262" name="Google Shape;262;p11"/>
            <p:cNvSpPr/>
            <p:nvPr/>
          </p:nvSpPr>
          <p:spPr>
            <a:xfrm>
              <a:off x="1252147" y="3075018"/>
              <a:ext cx="388576" cy="461665"/>
            </a:xfrm>
            <a:prstGeom prst="ellipse">
              <a:avLst/>
            </a:prstGeom>
            <a:solidFill>
              <a:srgbClr val="E1896D"/>
            </a:solidFill>
            <a:ln w="19050" cap="rnd"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63" name="Google Shape;263;p11"/>
            <p:cNvSpPr txBox="1"/>
            <p:nvPr/>
          </p:nvSpPr>
          <p:spPr>
            <a:xfrm>
              <a:off x="1238098" y="2669208"/>
              <a:ext cx="6527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rebuchet MS"/>
                  <a:ea typeface="Trebuchet MS"/>
                  <a:cs typeface="Trebuchet MS"/>
                  <a:sym typeface="Trebuchet MS"/>
                </a:rPr>
                <a:t>Sec</a:t>
              </a:r>
              <a:endParaRPr/>
            </a:p>
          </p:txBody>
        </p:sp>
        <p:sp>
          <p:nvSpPr>
            <p:cNvPr id="264" name="Google Shape;264;p11"/>
            <p:cNvSpPr txBox="1"/>
            <p:nvPr/>
          </p:nvSpPr>
          <p:spPr>
            <a:xfrm>
              <a:off x="1269250" y="4795165"/>
              <a:ext cx="98369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Trebuchet MS"/>
                  <a:ea typeface="Trebuchet MS"/>
                  <a:cs typeface="Trebuchet MS"/>
                  <a:sym typeface="Trebuchet MS"/>
                </a:rPr>
                <a:t>Value</a:t>
              </a:r>
              <a:endParaRPr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DevOps Institute Can Help</a:t>
            </a:r>
            <a:endParaRPr/>
          </a:p>
        </p:txBody>
      </p:sp>
      <p:sp>
        <p:nvSpPr>
          <p:cNvPr id="270" name="Google Shape;270;p12"/>
          <p:cNvSpPr txBox="1">
            <a:spLocks noGrp="1"/>
          </p:cNvSpPr>
          <p:nvPr>
            <p:ph type="body" idx="1"/>
          </p:nvPr>
        </p:nvSpPr>
        <p:spPr>
          <a:xfrm>
            <a:off x="677333" y="1488613"/>
            <a:ext cx="11257993" cy="455274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2240"/>
              <a:buChar char="►"/>
            </a:pPr>
            <a:r>
              <a:rPr lang="en-US" sz="2800"/>
              <a:t>New DevSecOps Foundations course, 1 or 2 days, Taught by Pros</a:t>
            </a:r>
            <a:endParaRPr/>
          </a:p>
          <a:p>
            <a:pPr marL="342900" lvl="0" indent="-200660" algn="l" rtl="0">
              <a:lnSpc>
                <a:spcPct val="90000"/>
              </a:lnSpc>
              <a:spcBef>
                <a:spcPts val="1000"/>
              </a:spcBef>
              <a:spcAft>
                <a:spcPts val="0"/>
              </a:spcAft>
              <a:buSzPts val="2240"/>
              <a:buNone/>
            </a:pPr>
            <a:endParaRPr sz="2800"/>
          </a:p>
          <a:p>
            <a:pPr marL="342900" lvl="0" indent="-342900" algn="l" rtl="0">
              <a:lnSpc>
                <a:spcPct val="90000"/>
              </a:lnSpc>
              <a:spcBef>
                <a:spcPts val="1000"/>
              </a:spcBef>
              <a:spcAft>
                <a:spcPts val="0"/>
              </a:spcAft>
              <a:buSzPts val="2240"/>
              <a:buChar char="►"/>
            </a:pPr>
            <a:r>
              <a:rPr lang="en-US" sz="2800"/>
              <a:t>Walks through processes</a:t>
            </a:r>
            <a:endParaRPr/>
          </a:p>
          <a:p>
            <a:pPr marL="742950" lvl="1" indent="-285750" algn="l" rtl="0">
              <a:lnSpc>
                <a:spcPct val="90000"/>
              </a:lnSpc>
              <a:spcBef>
                <a:spcPts val="1000"/>
              </a:spcBef>
              <a:spcAft>
                <a:spcPts val="0"/>
              </a:spcAft>
              <a:buSzPts val="1920"/>
              <a:buChar char="►"/>
            </a:pPr>
            <a:r>
              <a:rPr lang="en-US" sz="2400"/>
              <a:t>What does Security mean to you?</a:t>
            </a:r>
            <a:endParaRPr/>
          </a:p>
          <a:p>
            <a:pPr marL="742950" lvl="1" indent="-285750" algn="l" rtl="0">
              <a:lnSpc>
                <a:spcPct val="90000"/>
              </a:lnSpc>
              <a:spcBef>
                <a:spcPts val="1000"/>
              </a:spcBef>
              <a:spcAft>
                <a:spcPts val="0"/>
              </a:spcAft>
              <a:buSzPts val="1920"/>
              <a:buChar char="►"/>
            </a:pPr>
            <a:r>
              <a:rPr lang="en-US" sz="2400"/>
              <a:t>Where do your organization’s values create balance?</a:t>
            </a:r>
            <a:endParaRPr/>
          </a:p>
          <a:p>
            <a:pPr marL="742950" lvl="1" indent="-285750" algn="l" rtl="0">
              <a:lnSpc>
                <a:spcPct val="90000"/>
              </a:lnSpc>
              <a:spcBef>
                <a:spcPts val="1000"/>
              </a:spcBef>
              <a:spcAft>
                <a:spcPts val="0"/>
              </a:spcAft>
              <a:buSzPts val="1920"/>
              <a:buChar char="►"/>
            </a:pPr>
            <a:r>
              <a:rPr lang="en-US" sz="2400"/>
              <a:t>Setting up your own DevSecOps Program </a:t>
            </a:r>
            <a:endParaRPr/>
          </a:p>
          <a:p>
            <a:pPr marL="457200" lvl="1" indent="0" algn="l" rtl="0">
              <a:lnSpc>
                <a:spcPct val="90000"/>
              </a:lnSpc>
              <a:spcBef>
                <a:spcPts val="1000"/>
              </a:spcBef>
              <a:spcAft>
                <a:spcPts val="0"/>
              </a:spcAft>
              <a:buSzPts val="1920"/>
              <a:buNone/>
            </a:pPr>
            <a:r>
              <a:rPr lang="en-US" sz="2400"/>
              <a:t>with best practices, pipelines, and metrics</a:t>
            </a:r>
            <a:endParaRPr/>
          </a:p>
          <a:p>
            <a:pPr marL="342900" lvl="0" indent="-200660" algn="l" rtl="0">
              <a:lnSpc>
                <a:spcPct val="90000"/>
              </a:lnSpc>
              <a:spcBef>
                <a:spcPts val="1000"/>
              </a:spcBef>
              <a:spcAft>
                <a:spcPts val="0"/>
              </a:spcAft>
              <a:buSzPts val="2240"/>
              <a:buNone/>
            </a:pPr>
            <a:endParaRPr sz="2800"/>
          </a:p>
          <a:p>
            <a:pPr marL="342900" lvl="0" indent="-342900" algn="l" rtl="0">
              <a:lnSpc>
                <a:spcPct val="90000"/>
              </a:lnSpc>
              <a:spcBef>
                <a:spcPts val="1000"/>
              </a:spcBef>
              <a:spcAft>
                <a:spcPts val="0"/>
              </a:spcAft>
              <a:buSzPts val="2240"/>
              <a:buChar char="►"/>
            </a:pPr>
            <a:r>
              <a:rPr lang="en-US" sz="2800"/>
              <a:t>Later this year- Improved advanced courses</a:t>
            </a:r>
            <a:endParaRPr/>
          </a:p>
        </p:txBody>
      </p:sp>
      <p:sp>
        <p:nvSpPr>
          <p:cNvPr id="271" name="Google Shape;271;p12"/>
          <p:cNvSpPr txBox="1"/>
          <p:nvPr/>
        </p:nvSpPr>
        <p:spPr>
          <a:xfrm>
            <a:off x="1493461" y="6041362"/>
            <a:ext cx="8596668" cy="13208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3600"/>
              <a:buFont typeface="Trebuchet MS"/>
              <a:buNone/>
            </a:pPr>
            <a:r>
              <a:rPr lang="en-US" sz="3600" i="1">
                <a:solidFill>
                  <a:schemeClr val="accent1"/>
                </a:solidFill>
                <a:latin typeface="Trebuchet MS"/>
                <a:ea typeface="Trebuchet MS"/>
                <a:cs typeface="Trebuchet MS"/>
                <a:sym typeface="Trebuchet MS"/>
              </a:rPr>
              <a:t>Find Balance, Get Certified</a:t>
            </a:r>
            <a:endParaRPr/>
          </a:p>
        </p:txBody>
      </p:sp>
      <p:pic>
        <p:nvPicPr>
          <p:cNvPr id="272" name="Google Shape;272;p12"/>
          <p:cNvPicPr preferRelativeResize="0"/>
          <p:nvPr/>
        </p:nvPicPr>
        <p:blipFill rotWithShape="1">
          <a:blip r:embed="rId3">
            <a:alphaModFix/>
          </a:blip>
          <a:srcRect/>
          <a:stretch/>
        </p:blipFill>
        <p:spPr>
          <a:xfrm>
            <a:off x="7369002" y="2080683"/>
            <a:ext cx="3810000" cy="1238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Not just about Ops</a:t>
            </a:r>
            <a:endParaRPr/>
          </a:p>
        </p:txBody>
      </p:sp>
      <p:sp>
        <p:nvSpPr>
          <p:cNvPr id="278" name="Google Shape;278;p1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a:t>Lose the emotions, find balance in practices</a:t>
            </a:r>
            <a:endParaRPr/>
          </a:p>
          <a:p>
            <a:pPr marL="342900" lvl="0" indent="-342900" algn="l" rtl="0">
              <a:spcBef>
                <a:spcPts val="1000"/>
              </a:spcBef>
              <a:spcAft>
                <a:spcPts val="0"/>
              </a:spcAft>
              <a:buSzPts val="1920"/>
              <a:buChar char="►"/>
            </a:pPr>
            <a:r>
              <a:rPr lang="en-US"/>
              <a:t>Shortfalls drive action</a:t>
            </a:r>
            <a:endParaRPr/>
          </a:p>
          <a:p>
            <a:pPr marL="742950" lvl="1" indent="-285750" algn="l" rtl="0">
              <a:spcBef>
                <a:spcPts val="1000"/>
              </a:spcBef>
              <a:spcAft>
                <a:spcPts val="0"/>
              </a:spcAft>
              <a:buSzPts val="1920"/>
              <a:buChar char="►"/>
            </a:pPr>
            <a:r>
              <a:rPr lang="en-US" sz="2400"/>
              <a:t>Action creates imbalance</a:t>
            </a:r>
            <a:endParaRPr/>
          </a:p>
          <a:p>
            <a:pPr marL="1143000" lvl="2" indent="-228600" algn="l" rtl="0">
              <a:spcBef>
                <a:spcPts val="1000"/>
              </a:spcBef>
              <a:spcAft>
                <a:spcPts val="0"/>
              </a:spcAft>
              <a:buSzPts val="1920"/>
              <a:buChar char="►"/>
            </a:pPr>
            <a:r>
              <a:rPr lang="en-US" sz="2400"/>
              <a:t>Lack of balance requires new action</a:t>
            </a:r>
            <a:endParaRPr/>
          </a:p>
          <a:p>
            <a:pPr marL="342900" lvl="0" indent="-342900" algn="l" rtl="0">
              <a:spcBef>
                <a:spcPts val="1000"/>
              </a:spcBef>
              <a:spcAft>
                <a:spcPts val="0"/>
              </a:spcAft>
              <a:buSzPts val="2400"/>
              <a:buChar char="►"/>
            </a:pPr>
            <a:r>
              <a:rPr lang="en-US" sz="3000"/>
              <a:t>Simple Metrics</a:t>
            </a:r>
            <a:endParaRPr/>
          </a:p>
          <a:p>
            <a:pPr marL="742950" lvl="1" indent="-285750" algn="l" rtl="0">
              <a:spcBef>
                <a:spcPts val="1000"/>
              </a:spcBef>
              <a:spcAft>
                <a:spcPts val="0"/>
              </a:spcAft>
              <a:buSzPts val="2080"/>
              <a:buChar char="►"/>
            </a:pPr>
            <a:r>
              <a:rPr lang="en-US" sz="2600"/>
              <a:t>Find the base rates</a:t>
            </a:r>
            <a:endParaRPr/>
          </a:p>
          <a:p>
            <a:pPr marL="1143000" lvl="2" indent="-228600" algn="l" rtl="0">
              <a:spcBef>
                <a:spcPts val="1000"/>
              </a:spcBef>
              <a:spcAft>
                <a:spcPts val="0"/>
              </a:spcAft>
              <a:buSzPts val="1920"/>
              <a:buChar char="►"/>
            </a:pPr>
            <a:r>
              <a:rPr lang="en-US" sz="2400"/>
              <a:t>Start where you are</a:t>
            </a:r>
            <a:endParaRPr/>
          </a:p>
        </p:txBody>
      </p:sp>
      <p:sp>
        <p:nvSpPr>
          <p:cNvPr id="279" name="Google Shape;279;p13"/>
          <p:cNvSpPr txBox="1"/>
          <p:nvPr/>
        </p:nvSpPr>
        <p:spPr>
          <a:xfrm>
            <a:off x="1276893" y="5800731"/>
            <a:ext cx="8596668" cy="13208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3600"/>
              <a:buFont typeface="Trebuchet MS"/>
              <a:buNone/>
            </a:pPr>
            <a:r>
              <a:rPr lang="en-US" sz="3600" i="1">
                <a:solidFill>
                  <a:schemeClr val="accent1"/>
                </a:solidFill>
                <a:latin typeface="Trebuchet MS"/>
                <a:ea typeface="Trebuchet MS"/>
                <a:cs typeface="Trebuchet MS"/>
                <a:sym typeface="Trebuchet MS"/>
              </a:rPr>
              <a:t>Balance is the Journey, Not the End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a:spLocks noGrp="1"/>
          </p:cNvSpPr>
          <p:nvPr>
            <p:ph type="subTitle" idx="1"/>
          </p:nvPr>
        </p:nvSpPr>
        <p:spPr>
          <a:xfrm>
            <a:off x="1507067" y="4050833"/>
            <a:ext cx="7766936" cy="141016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SzPts val="1920"/>
              <a:buNone/>
            </a:pPr>
            <a:r>
              <a:rPr lang="en-US" sz="2400"/>
              <a:t>Dr. Mark Peters, DOI Ambassador</a:t>
            </a:r>
            <a:endParaRPr/>
          </a:p>
          <a:p>
            <a:pPr marL="0" lvl="0" indent="0" algn="r" rtl="0">
              <a:lnSpc>
                <a:spcPct val="90000"/>
              </a:lnSpc>
              <a:spcBef>
                <a:spcPts val="1000"/>
              </a:spcBef>
              <a:spcAft>
                <a:spcPts val="0"/>
              </a:spcAft>
              <a:buSzPts val="1920"/>
              <a:buNone/>
            </a:pPr>
            <a:r>
              <a:rPr lang="en-US" sz="2400"/>
              <a:t>@TinyCyber</a:t>
            </a:r>
            <a:endParaRPr/>
          </a:p>
          <a:p>
            <a:pPr marL="0" lvl="0" indent="0" algn="r" rtl="0">
              <a:lnSpc>
                <a:spcPct val="90000"/>
              </a:lnSpc>
              <a:spcBef>
                <a:spcPts val="1000"/>
              </a:spcBef>
              <a:spcAft>
                <a:spcPts val="0"/>
              </a:spcAft>
              <a:buSzPts val="1920"/>
              <a:buNone/>
            </a:pPr>
            <a:r>
              <a:rPr lang="en-US" sz="2400"/>
              <a:t>  </a:t>
            </a:r>
            <a:r>
              <a:rPr lang="en-US" sz="2400" u="sng">
                <a:solidFill>
                  <a:schemeClr val="hlink"/>
                </a:solidFill>
                <a:hlinkClick r:id="rId3"/>
              </a:rPr>
              <a:t>linkedin.com/in/markpeters5447/</a:t>
            </a:r>
            <a:endParaRPr sz="2400"/>
          </a:p>
        </p:txBody>
      </p:sp>
      <p:sp>
        <p:nvSpPr>
          <p:cNvPr id="285" name="Google Shape;285;p14"/>
          <p:cNvSpPr txBox="1">
            <a:spLocks noGrp="1"/>
          </p:cNvSpPr>
          <p:nvPr>
            <p:ph type="ctrTitle"/>
          </p:nvPr>
        </p:nvSpPr>
        <p:spPr>
          <a:xfrm>
            <a:off x="1507067" y="1397000"/>
            <a:ext cx="7766936" cy="2653836"/>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accent1"/>
              </a:buClr>
              <a:buSzPts val="5400"/>
              <a:buFont typeface="Trebuchet MS"/>
              <a:buNone/>
            </a:pPr>
            <a:r>
              <a:rPr lang="en-US"/>
              <a:t>All About Ops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
          <p:cNvSpPr txBox="1">
            <a:spLocks noGrp="1"/>
          </p:cNvSpPr>
          <p:nvPr>
            <p:ph type="title"/>
          </p:nvPr>
        </p:nvSpPr>
        <p:spPr>
          <a:xfrm>
            <a:off x="406400" y="406400"/>
            <a:ext cx="10639053" cy="1092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2"/>
              </a:buClr>
              <a:buSzPts val="3700"/>
              <a:buFont typeface="Trebuchet MS"/>
              <a:buNone/>
            </a:pPr>
            <a:r>
              <a:rPr lang="en-US" dirty="0"/>
              <a:t>Who is Dr. Mark Peters?</a:t>
            </a:r>
            <a:endParaRPr dirty="0"/>
          </a:p>
        </p:txBody>
      </p:sp>
      <p:sp>
        <p:nvSpPr>
          <p:cNvPr id="163" name="Google Shape;163;p2"/>
          <p:cNvSpPr txBox="1">
            <a:spLocks noGrp="1"/>
          </p:cNvSpPr>
          <p:nvPr>
            <p:ph type="body" idx="1"/>
          </p:nvPr>
        </p:nvSpPr>
        <p:spPr>
          <a:xfrm>
            <a:off x="2046474" y="1193800"/>
            <a:ext cx="8099053" cy="4775200"/>
          </a:xfrm>
          <a:prstGeom prst="rect">
            <a:avLst/>
          </a:prstGeom>
          <a:noFill/>
          <a:ln>
            <a:noFill/>
          </a:ln>
        </p:spPr>
        <p:txBody>
          <a:bodyPr spcFirstLastPara="1" wrap="square" lIns="91425" tIns="45700" rIns="91425" bIns="45700" anchor="t" anchorCtr="0">
            <a:noAutofit/>
          </a:bodyPr>
          <a:lstStyle/>
          <a:p>
            <a:pPr marL="0" lvl="0" indent="0" algn="l" rtl="0">
              <a:lnSpc>
                <a:spcPct val="75000"/>
              </a:lnSpc>
              <a:spcBef>
                <a:spcPts val="0"/>
              </a:spcBef>
              <a:spcAft>
                <a:spcPts val="0"/>
              </a:spcAft>
              <a:buSzPts val="2400"/>
              <a:buNone/>
            </a:pPr>
            <a:r>
              <a:rPr lang="en-US" dirty="0">
                <a:solidFill>
                  <a:schemeClr val="accent1"/>
                </a:solidFill>
              </a:rPr>
              <a:t>US Air Force Intelligence</a:t>
            </a:r>
            <a:endParaRPr dirty="0"/>
          </a:p>
          <a:p>
            <a:pPr marL="309026" lvl="0" indent="-309026" algn="l" rtl="0">
              <a:lnSpc>
                <a:spcPct val="100000"/>
              </a:lnSpc>
              <a:spcBef>
                <a:spcPts val="800"/>
              </a:spcBef>
              <a:spcAft>
                <a:spcPts val="0"/>
              </a:spcAft>
              <a:buSzPts val="1800"/>
              <a:buChar char="•"/>
            </a:pPr>
            <a:r>
              <a:rPr lang="en-US" sz="2400" dirty="0"/>
              <a:t>Retired after 22 years</a:t>
            </a:r>
            <a:endParaRPr dirty="0"/>
          </a:p>
          <a:p>
            <a:pPr marL="309026" lvl="0" indent="-309026" algn="l" rtl="0">
              <a:lnSpc>
                <a:spcPct val="100000"/>
              </a:lnSpc>
              <a:spcBef>
                <a:spcPts val="266"/>
              </a:spcBef>
              <a:spcAft>
                <a:spcPts val="0"/>
              </a:spcAft>
              <a:buSzPts val="1800"/>
              <a:buChar char="•"/>
            </a:pPr>
            <a:r>
              <a:rPr lang="en-US" sz="2400" dirty="0"/>
              <a:t>Experienced with multi-level compliance </a:t>
            </a:r>
            <a:endParaRPr dirty="0"/>
          </a:p>
          <a:p>
            <a:pPr marL="0" lvl="0" indent="0" algn="l" rtl="0">
              <a:lnSpc>
                <a:spcPct val="75000"/>
              </a:lnSpc>
              <a:spcBef>
                <a:spcPts val="2133"/>
              </a:spcBef>
              <a:spcAft>
                <a:spcPts val="0"/>
              </a:spcAft>
              <a:buSzPts val="2400"/>
              <a:buNone/>
            </a:pPr>
            <a:r>
              <a:rPr lang="en-US" dirty="0">
                <a:solidFill>
                  <a:schemeClr val="accent1"/>
                </a:solidFill>
              </a:rPr>
              <a:t>Cybersecurity</a:t>
            </a:r>
            <a:endParaRPr dirty="0"/>
          </a:p>
          <a:p>
            <a:pPr marL="309026" lvl="0" indent="-309026" algn="l" rtl="0">
              <a:lnSpc>
                <a:spcPct val="105541"/>
              </a:lnSpc>
              <a:spcBef>
                <a:spcPts val="2133"/>
              </a:spcBef>
              <a:spcAft>
                <a:spcPts val="0"/>
              </a:spcAft>
              <a:buSzPts val="1800"/>
              <a:buChar char="•"/>
            </a:pPr>
            <a:r>
              <a:rPr lang="en-US" sz="2400" dirty="0"/>
              <a:t>Built programs at multiple USAF units</a:t>
            </a:r>
            <a:endParaRPr dirty="0"/>
          </a:p>
          <a:p>
            <a:pPr marL="309026" lvl="0" indent="-309026" algn="l" rtl="0">
              <a:lnSpc>
                <a:spcPct val="105541"/>
              </a:lnSpc>
              <a:spcBef>
                <a:spcPts val="266"/>
              </a:spcBef>
              <a:spcAft>
                <a:spcPts val="0"/>
              </a:spcAft>
              <a:buSzPts val="1800"/>
              <a:buChar char="•"/>
            </a:pPr>
            <a:r>
              <a:rPr lang="en-US" sz="2400" dirty="0"/>
              <a:t>Worked w/two transitioning DOD cyber weapons systems to DevOps</a:t>
            </a:r>
            <a:endParaRPr dirty="0"/>
          </a:p>
          <a:p>
            <a:pPr marL="0" lvl="0" indent="0" algn="l" rtl="0">
              <a:lnSpc>
                <a:spcPct val="75000"/>
              </a:lnSpc>
              <a:spcBef>
                <a:spcPts val="800"/>
              </a:spcBef>
              <a:spcAft>
                <a:spcPts val="0"/>
              </a:spcAft>
              <a:buSzPts val="2400"/>
              <a:buNone/>
            </a:pPr>
            <a:r>
              <a:rPr lang="en-US" dirty="0">
                <a:solidFill>
                  <a:schemeClr val="accent1"/>
                </a:solidFill>
              </a:rPr>
              <a:t>Other</a:t>
            </a:r>
          </a:p>
          <a:p>
            <a:pPr marL="309026" lvl="0" indent="-309026" algn="l" rtl="0">
              <a:lnSpc>
                <a:spcPct val="100000"/>
              </a:lnSpc>
              <a:spcBef>
                <a:spcPts val="800"/>
              </a:spcBef>
              <a:spcAft>
                <a:spcPts val="0"/>
              </a:spcAft>
              <a:buSzPts val="1800"/>
              <a:buChar char="•"/>
            </a:pPr>
            <a:r>
              <a:rPr lang="en-US" sz="2400" dirty="0">
                <a:solidFill>
                  <a:schemeClr val="tx1"/>
                </a:solidFill>
              </a:rPr>
              <a:t>Dr of Strategic Security</a:t>
            </a:r>
          </a:p>
          <a:p>
            <a:pPr marL="309026" lvl="0" indent="-309026" algn="l" rtl="0">
              <a:lnSpc>
                <a:spcPct val="100000"/>
              </a:lnSpc>
              <a:spcBef>
                <a:spcPts val="800"/>
              </a:spcBef>
              <a:spcAft>
                <a:spcPts val="0"/>
              </a:spcAft>
              <a:buSzPts val="1800"/>
              <a:buChar char="•"/>
            </a:pPr>
            <a:r>
              <a:rPr lang="en-US" sz="2400" dirty="0"/>
              <a:t>DevOps Institute Ambassador</a:t>
            </a:r>
            <a:endParaRPr dirty="0"/>
          </a:p>
          <a:p>
            <a:pPr marL="309026" lvl="0" indent="-309026" algn="l" rtl="0">
              <a:lnSpc>
                <a:spcPct val="100000"/>
              </a:lnSpc>
              <a:spcBef>
                <a:spcPts val="266"/>
              </a:spcBef>
              <a:spcAft>
                <a:spcPts val="0"/>
              </a:spcAft>
              <a:buSzPts val="1800"/>
              <a:buChar char="•"/>
            </a:pPr>
            <a:r>
              <a:rPr lang="en-US" sz="2400" dirty="0"/>
              <a:t>Avid reader, professional Reviewer</a:t>
            </a:r>
            <a:endParaRPr dirty="0"/>
          </a:p>
          <a:p>
            <a:pPr marL="309026" lvl="0" indent="-309026" algn="l" rtl="0">
              <a:lnSpc>
                <a:spcPct val="100000"/>
              </a:lnSpc>
              <a:spcBef>
                <a:spcPts val="266"/>
              </a:spcBef>
              <a:spcAft>
                <a:spcPts val="0"/>
              </a:spcAft>
              <a:buSzPts val="1800"/>
              <a:buChar char="•"/>
            </a:pPr>
            <a:r>
              <a:rPr lang="en-US" sz="2400" dirty="0"/>
              <a:t>Writer (</a:t>
            </a:r>
            <a:r>
              <a:rPr lang="en-US" sz="2400" i="1" dirty="0"/>
              <a:t>Cashing in on Cyberpower</a:t>
            </a:r>
            <a:r>
              <a:rPr lang="en-US" sz="2400" dirty="0"/>
              <a:t>)</a:t>
            </a:r>
            <a:endParaRPr dirty="0"/>
          </a:p>
          <a:p>
            <a:pPr marL="609585" lvl="1" indent="-127418" algn="l" rtl="0">
              <a:lnSpc>
                <a:spcPct val="100000"/>
              </a:lnSpc>
              <a:spcBef>
                <a:spcPts val="266"/>
              </a:spcBef>
              <a:spcAft>
                <a:spcPts val="0"/>
              </a:spcAft>
              <a:buSzPts val="1560"/>
              <a:buNone/>
            </a:pPr>
            <a:endParaRPr sz="2400" dirty="0"/>
          </a:p>
          <a:p>
            <a:pPr marL="309026" lvl="0" indent="-156626" algn="l" rtl="0">
              <a:lnSpc>
                <a:spcPct val="75000"/>
              </a:lnSpc>
              <a:spcBef>
                <a:spcPts val="266"/>
              </a:spcBef>
              <a:spcAft>
                <a:spcPts val="0"/>
              </a:spcAft>
              <a:buSzPts val="2400"/>
              <a:buNone/>
            </a:pPr>
            <a:endParaRPr dirty="0"/>
          </a:p>
        </p:txBody>
      </p:sp>
      <p:pic>
        <p:nvPicPr>
          <p:cNvPr id="164" name="Google Shape;164;p2" descr="A close up of a sign&#10;&#10;Description automatically generated"/>
          <p:cNvPicPr preferRelativeResize="0"/>
          <p:nvPr/>
        </p:nvPicPr>
        <p:blipFill rotWithShape="1">
          <a:blip r:embed="rId3">
            <a:alphaModFix/>
          </a:blip>
          <a:srcRect/>
          <a:stretch/>
        </p:blipFill>
        <p:spPr>
          <a:xfrm>
            <a:off x="359418" y="2492941"/>
            <a:ext cx="1516661" cy="1647260"/>
          </a:xfrm>
          <a:prstGeom prst="rect">
            <a:avLst/>
          </a:prstGeom>
          <a:noFill/>
          <a:ln>
            <a:noFill/>
          </a:ln>
        </p:spPr>
      </p:pic>
      <p:pic>
        <p:nvPicPr>
          <p:cNvPr id="165" name="Google Shape;165;p2"/>
          <p:cNvPicPr preferRelativeResize="0"/>
          <p:nvPr/>
        </p:nvPicPr>
        <p:blipFill rotWithShape="1">
          <a:blip r:embed="rId4">
            <a:alphaModFix/>
          </a:blip>
          <a:srcRect/>
          <a:stretch/>
        </p:blipFill>
        <p:spPr>
          <a:xfrm>
            <a:off x="640404" y="4546601"/>
            <a:ext cx="1052243" cy="1559839"/>
          </a:xfrm>
          <a:prstGeom prst="rect">
            <a:avLst/>
          </a:prstGeom>
          <a:noFill/>
          <a:ln>
            <a:noFill/>
          </a:ln>
        </p:spPr>
      </p:pic>
      <p:pic>
        <p:nvPicPr>
          <p:cNvPr id="166" name="Google Shape;166;p2" descr="A close up of a logo&#10;&#10;Description automatically generated"/>
          <p:cNvPicPr preferRelativeResize="0"/>
          <p:nvPr/>
        </p:nvPicPr>
        <p:blipFill rotWithShape="1">
          <a:blip r:embed="rId5">
            <a:alphaModFix/>
          </a:blip>
          <a:srcRect/>
          <a:stretch/>
        </p:blipFill>
        <p:spPr>
          <a:xfrm>
            <a:off x="524247" y="1295401"/>
            <a:ext cx="1168400" cy="912001"/>
          </a:xfrm>
          <a:prstGeom prst="rect">
            <a:avLst/>
          </a:prstGeom>
          <a:noFill/>
          <a:ln>
            <a:noFill/>
          </a:ln>
        </p:spPr>
      </p:pic>
      <p:pic>
        <p:nvPicPr>
          <p:cNvPr id="167" name="Google Shape;167;p2"/>
          <p:cNvPicPr preferRelativeResize="0"/>
          <p:nvPr/>
        </p:nvPicPr>
        <p:blipFill rotWithShape="1">
          <a:blip r:embed="rId6">
            <a:alphaModFix/>
          </a:blip>
          <a:srcRect/>
          <a:stretch/>
        </p:blipFill>
        <p:spPr>
          <a:xfrm>
            <a:off x="9128315" y="524358"/>
            <a:ext cx="2454085" cy="2454085"/>
          </a:xfrm>
          <a:prstGeom prst="rect">
            <a:avLst/>
          </a:prstGeom>
          <a:noFill/>
          <a:ln w="9525"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p14:dur="1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Ops Drives Value</a:t>
            </a:r>
            <a:endParaRPr/>
          </a:p>
        </p:txBody>
      </p:sp>
      <p:sp>
        <p:nvSpPr>
          <p:cNvPr id="174" name="Google Shape;174;p3"/>
          <p:cNvSpPr txBox="1">
            <a:spLocks noGrp="1"/>
          </p:cNvSpPr>
          <p:nvPr>
            <p:ph type="body" idx="1"/>
          </p:nvPr>
        </p:nvSpPr>
        <p:spPr>
          <a:xfrm>
            <a:off x="677334" y="1488613"/>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a:t>Modern Technology profitability – means ops</a:t>
            </a:r>
            <a:endParaRPr/>
          </a:p>
          <a:p>
            <a:pPr marL="742950" lvl="1" indent="-285750" algn="l" rtl="0">
              <a:spcBef>
                <a:spcPts val="1000"/>
              </a:spcBef>
              <a:spcAft>
                <a:spcPts val="0"/>
              </a:spcAft>
              <a:buSzPts val="1600"/>
              <a:buChar char="►"/>
            </a:pPr>
            <a:r>
              <a:rPr lang="en-US"/>
              <a:t>Ops interacts with customers and creates cashflow</a:t>
            </a:r>
            <a:endParaRPr/>
          </a:p>
          <a:p>
            <a:pPr marL="742950" lvl="1" indent="-285750" algn="l" rtl="0">
              <a:spcBef>
                <a:spcPts val="1000"/>
              </a:spcBef>
              <a:spcAft>
                <a:spcPts val="0"/>
              </a:spcAft>
              <a:buSzPts val="1600"/>
              <a:buChar char="►"/>
            </a:pPr>
            <a:r>
              <a:rPr lang="en-US"/>
              <a:t>Dev adds new features but lacks customer focus</a:t>
            </a:r>
            <a:endParaRPr/>
          </a:p>
          <a:p>
            <a:pPr marL="742950" lvl="1" indent="-285750" algn="l" rtl="0">
              <a:spcBef>
                <a:spcPts val="1000"/>
              </a:spcBef>
              <a:spcAft>
                <a:spcPts val="0"/>
              </a:spcAft>
              <a:buSzPts val="1600"/>
              <a:buChar char="►"/>
            </a:pPr>
            <a:r>
              <a:rPr lang="en-US"/>
              <a:t>Sec creates compliance but needs code</a:t>
            </a:r>
            <a:endParaRPr/>
          </a:p>
          <a:p>
            <a:pPr marL="342900" lvl="0" indent="-220980" algn="l" rtl="0">
              <a:spcBef>
                <a:spcPts val="1000"/>
              </a:spcBef>
              <a:spcAft>
                <a:spcPts val="0"/>
              </a:spcAft>
              <a:buSzPts val="1920"/>
              <a:buNone/>
            </a:pPr>
            <a:endParaRPr/>
          </a:p>
          <a:p>
            <a:pPr marL="342900" lvl="0" indent="-342900" algn="l" rtl="0">
              <a:spcBef>
                <a:spcPts val="1000"/>
              </a:spcBef>
              <a:spcAft>
                <a:spcPts val="0"/>
              </a:spcAft>
              <a:buSzPts val="1920"/>
              <a:buChar char="►"/>
            </a:pPr>
            <a:r>
              <a:rPr lang="en-US"/>
              <a:t>Why bother with DevSecOps or DevOps?</a:t>
            </a:r>
            <a:endParaRPr/>
          </a:p>
        </p:txBody>
      </p:sp>
      <p:sp>
        <p:nvSpPr>
          <p:cNvPr id="175" name="Google Shape;175;p3"/>
          <p:cNvSpPr txBox="1"/>
          <p:nvPr/>
        </p:nvSpPr>
        <p:spPr>
          <a:xfrm>
            <a:off x="1125205" y="4927601"/>
            <a:ext cx="8596668" cy="13208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3600"/>
              <a:buFont typeface="Trebuchet MS"/>
              <a:buNone/>
            </a:pPr>
            <a:r>
              <a:rPr lang="en-US" sz="3600" b="1" i="1" u="none" strike="noStrike" cap="none">
                <a:solidFill>
                  <a:schemeClr val="accent1"/>
                </a:solidFill>
                <a:latin typeface="Trebuchet MS"/>
                <a:ea typeface="Trebuchet MS"/>
                <a:cs typeface="Trebuchet MS"/>
                <a:sym typeface="Trebuchet MS"/>
              </a:rPr>
              <a:t>Your business is ALL ABOUT OPS!</a:t>
            </a:r>
            <a:endParaRPr/>
          </a:p>
        </p:txBody>
      </p:sp>
      <p:pic>
        <p:nvPicPr>
          <p:cNvPr id="176" name="Google Shape;176;p3" descr="thumb image"/>
          <p:cNvPicPr preferRelativeResize="0"/>
          <p:nvPr/>
        </p:nvPicPr>
        <p:blipFill rotWithShape="1">
          <a:blip r:embed="rId3">
            <a:alphaModFix/>
          </a:blip>
          <a:srcRect/>
          <a:stretch/>
        </p:blipFill>
        <p:spPr>
          <a:xfrm>
            <a:off x="8243994" y="1270000"/>
            <a:ext cx="2955758" cy="29557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Mad yet?</a:t>
            </a:r>
            <a:endParaRPr/>
          </a:p>
        </p:txBody>
      </p:sp>
      <p:sp>
        <p:nvSpPr>
          <p:cNvPr id="182" name="Google Shape;182;p4"/>
          <p:cNvSpPr txBox="1">
            <a:spLocks noGrp="1"/>
          </p:cNvSpPr>
          <p:nvPr>
            <p:ph type="body" idx="1"/>
          </p:nvPr>
        </p:nvSpPr>
        <p:spPr>
          <a:xfrm>
            <a:off x="3877734" y="2061368"/>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a:t>DevSecOps is a complex ecosphere about managing dependency</a:t>
            </a:r>
            <a:endParaRPr/>
          </a:p>
          <a:p>
            <a:pPr marL="342900" lvl="0" indent="-220980" algn="l" rtl="0">
              <a:spcBef>
                <a:spcPts val="1000"/>
              </a:spcBef>
              <a:spcAft>
                <a:spcPts val="0"/>
              </a:spcAft>
              <a:buSzPts val="1920"/>
              <a:buNone/>
            </a:pPr>
            <a:endParaRPr/>
          </a:p>
          <a:p>
            <a:pPr marL="342900" lvl="0" indent="-342900" algn="l" rtl="0">
              <a:spcBef>
                <a:spcPts val="1000"/>
              </a:spcBef>
              <a:spcAft>
                <a:spcPts val="0"/>
              </a:spcAft>
              <a:buSzPts val="1920"/>
              <a:buChar char="►"/>
            </a:pPr>
            <a:r>
              <a:rPr lang="en-US"/>
              <a:t>Equality between tasks creates flow and feedback</a:t>
            </a:r>
            <a:endParaRPr/>
          </a:p>
          <a:p>
            <a:pPr marL="342900" lvl="0" indent="-220980" algn="l" rtl="0">
              <a:spcBef>
                <a:spcPts val="1000"/>
              </a:spcBef>
              <a:spcAft>
                <a:spcPts val="0"/>
              </a:spcAft>
              <a:buSzPts val="1920"/>
              <a:buNone/>
            </a:pPr>
            <a:endParaRPr/>
          </a:p>
        </p:txBody>
      </p:sp>
      <p:sp>
        <p:nvSpPr>
          <p:cNvPr id="183" name="Google Shape;183;p4"/>
          <p:cNvSpPr txBox="1"/>
          <p:nvPr/>
        </p:nvSpPr>
        <p:spPr>
          <a:xfrm>
            <a:off x="1455376" y="4950751"/>
            <a:ext cx="8596668" cy="13208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3600"/>
              <a:buFont typeface="Trebuchet MS"/>
              <a:buNone/>
            </a:pPr>
            <a:r>
              <a:rPr lang="en-US" sz="3600" b="0" i="1" u="none" strike="noStrike" cap="none">
                <a:solidFill>
                  <a:schemeClr val="accent1"/>
                </a:solidFill>
                <a:latin typeface="Trebuchet MS"/>
                <a:ea typeface="Trebuchet MS"/>
                <a:cs typeface="Trebuchet MS"/>
                <a:sym typeface="Trebuchet MS"/>
              </a:rPr>
              <a:t>Are your workflows balanced?</a:t>
            </a:r>
            <a:endParaRPr/>
          </a:p>
        </p:txBody>
      </p:sp>
      <p:grpSp>
        <p:nvGrpSpPr>
          <p:cNvPr id="184" name="Google Shape;184;p4"/>
          <p:cNvGrpSpPr/>
          <p:nvPr/>
        </p:nvGrpSpPr>
        <p:grpSpPr>
          <a:xfrm>
            <a:off x="248096" y="1907249"/>
            <a:ext cx="2716342" cy="3349580"/>
            <a:chOff x="219960" y="1907249"/>
            <a:chExt cx="2716342" cy="3349580"/>
          </a:xfrm>
        </p:grpSpPr>
        <p:sp>
          <p:nvSpPr>
            <p:cNvPr id="185" name="Google Shape;185;p4"/>
            <p:cNvSpPr/>
            <p:nvPr/>
          </p:nvSpPr>
          <p:spPr>
            <a:xfrm rot="9697804">
              <a:off x="401264" y="2239126"/>
              <a:ext cx="2353733" cy="1531175"/>
            </a:xfrm>
            <a:prstGeom prst="blockArc">
              <a:avLst>
                <a:gd name="adj1" fmla="val 10800000"/>
                <a:gd name="adj2" fmla="val 581407"/>
                <a:gd name="adj3" fmla="val 12529"/>
              </a:avLst>
            </a:prstGeom>
            <a:solidFill>
              <a:schemeClr val="accent1"/>
            </a:solidFill>
            <a:ln w="19050" cap="rnd"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grpSp>
          <p:nvGrpSpPr>
            <p:cNvPr id="186" name="Google Shape;186;p4"/>
            <p:cNvGrpSpPr/>
            <p:nvPr/>
          </p:nvGrpSpPr>
          <p:grpSpPr>
            <a:xfrm>
              <a:off x="219960" y="2199100"/>
              <a:ext cx="2651559" cy="3057729"/>
              <a:chOff x="219960" y="2199100"/>
              <a:chExt cx="2651559" cy="3057729"/>
            </a:xfrm>
          </p:grpSpPr>
          <p:sp>
            <p:nvSpPr>
              <p:cNvPr id="187" name="Google Shape;187;p4"/>
              <p:cNvSpPr/>
              <p:nvPr/>
            </p:nvSpPr>
            <p:spPr>
              <a:xfrm>
                <a:off x="1217419" y="3773154"/>
                <a:ext cx="966091" cy="950516"/>
              </a:xfrm>
              <a:prstGeom prst="triangle">
                <a:avLst>
                  <a:gd name="adj" fmla="val 50000"/>
                </a:avLst>
              </a:prstGeom>
              <a:solidFill>
                <a:srgbClr val="FFD78F"/>
              </a:solidFill>
              <a:ln w="19050" cap="rnd"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88" name="Google Shape;188;p4"/>
              <p:cNvSpPr txBox="1"/>
              <p:nvPr/>
            </p:nvSpPr>
            <p:spPr>
              <a:xfrm>
                <a:off x="219960" y="2828219"/>
                <a:ext cx="6928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Trebuchet MS"/>
                    <a:ea typeface="Trebuchet MS"/>
                    <a:cs typeface="Trebuchet MS"/>
                    <a:sym typeface="Trebuchet MS"/>
                  </a:rPr>
                  <a:t>Dev</a:t>
                </a:r>
                <a:endParaRPr/>
              </a:p>
            </p:txBody>
          </p:sp>
          <p:sp>
            <p:nvSpPr>
              <p:cNvPr id="189" name="Google Shape;189;p4"/>
              <p:cNvSpPr txBox="1"/>
              <p:nvPr/>
            </p:nvSpPr>
            <p:spPr>
              <a:xfrm>
                <a:off x="2183510" y="2199100"/>
                <a:ext cx="6880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rebuchet MS"/>
                    <a:ea typeface="Trebuchet MS"/>
                    <a:cs typeface="Trebuchet MS"/>
                    <a:sym typeface="Trebuchet MS"/>
                  </a:rPr>
                  <a:t>Ops</a:t>
                </a:r>
                <a:endParaRPr/>
              </a:p>
            </p:txBody>
          </p:sp>
          <p:sp>
            <p:nvSpPr>
              <p:cNvPr id="190" name="Google Shape;190;p4"/>
              <p:cNvSpPr/>
              <p:nvPr/>
            </p:nvSpPr>
            <p:spPr>
              <a:xfrm>
                <a:off x="1854210" y="2854218"/>
                <a:ext cx="388576" cy="461665"/>
              </a:xfrm>
              <a:prstGeom prst="ellipse">
                <a:avLst/>
              </a:prstGeom>
              <a:solidFill>
                <a:srgbClr val="E1896D"/>
              </a:solidFill>
              <a:ln w="19050" cap="rnd"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91" name="Google Shape;191;p4"/>
              <p:cNvSpPr txBox="1"/>
              <p:nvPr/>
            </p:nvSpPr>
            <p:spPr>
              <a:xfrm>
                <a:off x="1510204" y="2509845"/>
                <a:ext cx="6527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rebuchet MS"/>
                    <a:ea typeface="Trebuchet MS"/>
                    <a:cs typeface="Trebuchet MS"/>
                    <a:sym typeface="Trebuchet MS"/>
                  </a:rPr>
                  <a:t>Sec</a:t>
                </a:r>
                <a:endParaRPr/>
              </a:p>
            </p:txBody>
          </p:sp>
          <p:sp>
            <p:nvSpPr>
              <p:cNvPr id="192" name="Google Shape;192;p4"/>
              <p:cNvSpPr txBox="1"/>
              <p:nvPr/>
            </p:nvSpPr>
            <p:spPr>
              <a:xfrm>
                <a:off x="1269250" y="4795164"/>
                <a:ext cx="10602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Trebuchet MS"/>
                    <a:ea typeface="Trebuchet MS"/>
                    <a:cs typeface="Trebuchet MS"/>
                    <a:sym typeface="Trebuchet MS"/>
                  </a:rPr>
                  <a:t>Value</a:t>
                </a:r>
                <a:endParaRPr dirty="0"/>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en-US"/>
              <a:t>Does this feel like your Org chart after a DevSecOps transformation?</a:t>
            </a:r>
            <a:endParaRPr/>
          </a:p>
        </p:txBody>
      </p:sp>
      <p:grpSp>
        <p:nvGrpSpPr>
          <p:cNvPr id="198" name="Google Shape;198;p5"/>
          <p:cNvGrpSpPr/>
          <p:nvPr/>
        </p:nvGrpSpPr>
        <p:grpSpPr>
          <a:xfrm>
            <a:off x="2320608" y="2133187"/>
            <a:ext cx="5819190" cy="4328889"/>
            <a:chOff x="3123470" y="2205376"/>
            <a:chExt cx="4055890" cy="4328889"/>
          </a:xfrm>
        </p:grpSpPr>
        <p:grpSp>
          <p:nvGrpSpPr>
            <p:cNvPr id="199" name="Google Shape;199;p5"/>
            <p:cNvGrpSpPr/>
            <p:nvPr/>
          </p:nvGrpSpPr>
          <p:grpSpPr>
            <a:xfrm>
              <a:off x="3123470" y="2205376"/>
              <a:ext cx="3704395" cy="3251409"/>
              <a:chOff x="4129114" y="2460361"/>
              <a:chExt cx="5192038" cy="4744047"/>
            </a:xfrm>
          </p:grpSpPr>
          <p:pic>
            <p:nvPicPr>
              <p:cNvPr id="200" name="Google Shape;200;p5"/>
              <p:cNvPicPr preferRelativeResize="0"/>
              <p:nvPr/>
            </p:nvPicPr>
            <p:blipFill rotWithShape="1">
              <a:blip r:embed="rId3">
                <a:alphaModFix/>
              </a:blip>
              <a:srcRect/>
              <a:stretch/>
            </p:blipFill>
            <p:spPr>
              <a:xfrm rot="1941508">
                <a:off x="4563162" y="3394143"/>
                <a:ext cx="4323941" cy="2876482"/>
              </a:xfrm>
              <a:prstGeom prst="rect">
                <a:avLst/>
              </a:prstGeom>
              <a:noFill/>
              <a:ln>
                <a:noFill/>
              </a:ln>
            </p:spPr>
          </p:pic>
          <p:pic>
            <p:nvPicPr>
              <p:cNvPr id="201" name="Google Shape;201;p5"/>
              <p:cNvPicPr preferRelativeResize="0"/>
              <p:nvPr/>
            </p:nvPicPr>
            <p:blipFill rotWithShape="1">
              <a:blip r:embed="rId3">
                <a:alphaModFix/>
              </a:blip>
              <a:srcRect/>
              <a:stretch/>
            </p:blipFill>
            <p:spPr>
              <a:xfrm rot="-1500328">
                <a:off x="4545296" y="3919172"/>
                <a:ext cx="3446149" cy="2292534"/>
              </a:xfrm>
              <a:prstGeom prst="rect">
                <a:avLst/>
              </a:prstGeom>
              <a:noFill/>
              <a:ln>
                <a:noFill/>
              </a:ln>
            </p:spPr>
          </p:pic>
        </p:grpSp>
        <p:pic>
          <p:nvPicPr>
            <p:cNvPr id="202" name="Google Shape;202;p5"/>
            <p:cNvPicPr preferRelativeResize="0"/>
            <p:nvPr/>
          </p:nvPicPr>
          <p:blipFill rotWithShape="1">
            <a:blip r:embed="rId3">
              <a:alphaModFix/>
            </a:blip>
            <a:srcRect/>
            <a:stretch/>
          </p:blipFill>
          <p:spPr>
            <a:xfrm rot="5095758">
              <a:off x="5058791" y="3849946"/>
              <a:ext cx="2458745" cy="1571225"/>
            </a:xfrm>
            <a:prstGeom prst="rect">
              <a:avLst/>
            </a:prstGeom>
            <a:noFill/>
            <a:ln>
              <a:noFill/>
            </a:ln>
          </p:spPr>
        </p:pic>
        <p:pic>
          <p:nvPicPr>
            <p:cNvPr id="203" name="Google Shape;203;p5"/>
            <p:cNvPicPr preferRelativeResize="0"/>
            <p:nvPr/>
          </p:nvPicPr>
          <p:blipFill rotWithShape="1">
            <a:blip r:embed="rId3">
              <a:alphaModFix/>
            </a:blip>
            <a:srcRect/>
            <a:stretch/>
          </p:blipFill>
          <p:spPr>
            <a:xfrm rot="-10411549">
              <a:off x="3732766" y="4829432"/>
              <a:ext cx="2458745" cy="157122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Mapping Interaction</a:t>
            </a:r>
            <a:endParaRPr/>
          </a:p>
        </p:txBody>
      </p:sp>
      <p:sp>
        <p:nvSpPr>
          <p:cNvPr id="209" name="Google Shape;209;p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a:t>Simple: 2 Apples + 2 Apples? </a:t>
            </a:r>
            <a:endParaRPr/>
          </a:p>
          <a:p>
            <a:pPr marL="742950" lvl="1" indent="-285750" algn="l" rtl="0">
              <a:spcBef>
                <a:spcPts val="1000"/>
              </a:spcBef>
              <a:spcAft>
                <a:spcPts val="0"/>
              </a:spcAft>
              <a:buSzPts val="1600"/>
              <a:buChar char="►"/>
            </a:pPr>
            <a:r>
              <a:rPr lang="en-US"/>
              <a:t>4 Apples</a:t>
            </a:r>
            <a:endParaRPr/>
          </a:p>
          <a:p>
            <a:pPr marL="342900" lvl="0" indent="-342900" algn="l" rtl="0">
              <a:spcBef>
                <a:spcPts val="1000"/>
              </a:spcBef>
              <a:spcAft>
                <a:spcPts val="0"/>
              </a:spcAft>
              <a:buSzPts val="1920"/>
              <a:buChar char="►"/>
            </a:pPr>
            <a:r>
              <a:rPr lang="en-US"/>
              <a:t>Complicated: Buying 2 more apples</a:t>
            </a:r>
            <a:endParaRPr/>
          </a:p>
          <a:p>
            <a:pPr marL="742950" lvl="1" indent="-285750" algn="l" rtl="0">
              <a:spcBef>
                <a:spcPts val="1000"/>
              </a:spcBef>
              <a:spcAft>
                <a:spcPts val="0"/>
              </a:spcAft>
              <a:buSzPts val="1600"/>
              <a:buChar char="►"/>
            </a:pPr>
            <a:r>
              <a:rPr lang="en-US"/>
              <a:t>$ 2 less in my pocket, 2 apples less in store inventory</a:t>
            </a:r>
            <a:endParaRPr/>
          </a:p>
          <a:p>
            <a:pPr marL="342900" lvl="0" indent="-342900" algn="l" rtl="0">
              <a:spcBef>
                <a:spcPts val="1000"/>
              </a:spcBef>
              <a:spcAft>
                <a:spcPts val="0"/>
              </a:spcAft>
              <a:buSzPts val="1920"/>
              <a:buChar char="►"/>
            </a:pPr>
            <a:r>
              <a:rPr lang="en-US"/>
              <a:t>Complex: Gordian Knot</a:t>
            </a:r>
            <a:endParaRPr/>
          </a:p>
          <a:p>
            <a:pPr marL="742950" lvl="1" indent="-285750" algn="l" rtl="0">
              <a:spcBef>
                <a:spcPts val="1000"/>
              </a:spcBef>
              <a:spcAft>
                <a:spcPts val="0"/>
              </a:spcAft>
              <a:buSzPts val="1600"/>
              <a:buChar char="►"/>
            </a:pPr>
            <a:r>
              <a:rPr lang="en-US"/>
              <a:t>Every issue tied to every other issue</a:t>
            </a:r>
            <a:endParaRPr/>
          </a:p>
          <a:p>
            <a:pPr marL="342900" lvl="0" indent="-220980" algn="l" rtl="0">
              <a:spcBef>
                <a:spcPts val="1000"/>
              </a:spcBef>
              <a:spcAft>
                <a:spcPts val="0"/>
              </a:spcAft>
              <a:buSzPts val="1920"/>
              <a:buNone/>
            </a:pPr>
            <a:endParaRPr/>
          </a:p>
        </p:txBody>
      </p:sp>
      <p:sp>
        <p:nvSpPr>
          <p:cNvPr id="210" name="Google Shape;210;p6"/>
          <p:cNvSpPr/>
          <p:nvPr/>
        </p:nvSpPr>
        <p:spPr>
          <a:xfrm>
            <a:off x="7498400" y="2454450"/>
            <a:ext cx="2447700" cy="2321100"/>
          </a:xfrm>
          <a:prstGeom prst="ellipse">
            <a:avLst/>
          </a:prstGeom>
          <a:solidFill>
            <a:srgbClr val="FFE084"/>
          </a:solidFill>
          <a:ln w="19050" cap="rnd"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000000"/>
                </a:solidFill>
                <a:latin typeface="Trebuchet MS"/>
                <a:ea typeface="Trebuchet MS"/>
                <a:cs typeface="Trebuchet MS"/>
                <a:sym typeface="Trebuchet MS"/>
              </a:rPr>
              <a:t>Functional Interaction</a:t>
            </a:r>
            <a:endParaRPr sz="2400"/>
          </a:p>
        </p:txBody>
      </p:sp>
      <p:sp>
        <p:nvSpPr>
          <p:cNvPr id="211" name="Google Shape;211;p6"/>
          <p:cNvSpPr/>
          <p:nvPr/>
        </p:nvSpPr>
        <p:spPr>
          <a:xfrm>
            <a:off x="8603400" y="1077675"/>
            <a:ext cx="2447700" cy="2241300"/>
          </a:xfrm>
          <a:prstGeom prst="ellipse">
            <a:avLst/>
          </a:prstGeom>
          <a:solidFill>
            <a:schemeClr val="accent2"/>
          </a:solidFill>
          <a:ln w="19050" cap="rnd"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Trebuchet MS"/>
                <a:ea typeface="Trebuchet MS"/>
                <a:cs typeface="Trebuchet MS"/>
                <a:sym typeface="Trebuchet MS"/>
              </a:rPr>
              <a:t>Personal Preference</a:t>
            </a:r>
            <a:endParaRPr sz="2400"/>
          </a:p>
        </p:txBody>
      </p:sp>
      <p:sp>
        <p:nvSpPr>
          <p:cNvPr id="212" name="Google Shape;212;p6"/>
          <p:cNvSpPr/>
          <p:nvPr/>
        </p:nvSpPr>
        <p:spPr>
          <a:xfrm>
            <a:off x="9492225" y="2538250"/>
            <a:ext cx="2538600" cy="2321100"/>
          </a:xfrm>
          <a:prstGeom prst="ellipse">
            <a:avLst/>
          </a:prstGeom>
          <a:solidFill>
            <a:srgbClr val="F5B6A6"/>
          </a:solidFill>
          <a:ln w="19050" cap="rnd"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0000FF"/>
                </a:solidFill>
                <a:latin typeface="Trebuchet MS"/>
                <a:ea typeface="Trebuchet MS"/>
                <a:cs typeface="Trebuchet MS"/>
                <a:sym typeface="Trebuchet MS"/>
              </a:rPr>
              <a:t>Corporate Guardrails</a:t>
            </a:r>
            <a:endParaRPr sz="2400">
              <a:solidFill>
                <a:srgbClr val="0000FF"/>
              </a:solidFill>
            </a:endParaRPr>
          </a:p>
        </p:txBody>
      </p:sp>
      <p:sp>
        <p:nvSpPr>
          <p:cNvPr id="213" name="Google Shape;213;p6"/>
          <p:cNvSpPr txBox="1"/>
          <p:nvPr/>
        </p:nvSpPr>
        <p:spPr>
          <a:xfrm>
            <a:off x="1424881" y="5244604"/>
            <a:ext cx="8596668" cy="13208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3600"/>
              <a:buFont typeface="Trebuchet MS"/>
              <a:buNone/>
            </a:pPr>
            <a:r>
              <a:rPr lang="en-US" sz="3600" i="1">
                <a:solidFill>
                  <a:schemeClr val="accent1"/>
                </a:solidFill>
                <a:latin typeface="Trebuchet MS"/>
                <a:ea typeface="Trebuchet MS"/>
                <a:cs typeface="Trebuchet MS"/>
                <a:sym typeface="Trebuchet MS"/>
              </a:rPr>
              <a:t>Where do you interact?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More basics</a:t>
            </a:r>
            <a:endParaRPr/>
          </a:p>
        </p:txBody>
      </p:sp>
      <p:sp>
        <p:nvSpPr>
          <p:cNvPr id="219" name="Google Shape;219;p7"/>
          <p:cNvSpPr txBox="1">
            <a:spLocks noGrp="1"/>
          </p:cNvSpPr>
          <p:nvPr>
            <p:ph type="body" idx="1"/>
          </p:nvPr>
        </p:nvSpPr>
        <p:spPr>
          <a:xfrm>
            <a:off x="3561347" y="1507698"/>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b="1"/>
              <a:t>Interactions may be dependent or independent</a:t>
            </a:r>
            <a:endParaRPr/>
          </a:p>
          <a:p>
            <a:pPr marL="742950" lvl="1" indent="-285750" algn="l" rtl="0">
              <a:spcBef>
                <a:spcPts val="1000"/>
              </a:spcBef>
              <a:spcAft>
                <a:spcPts val="0"/>
              </a:spcAft>
              <a:buSzPts val="1600"/>
              <a:buChar char="►"/>
            </a:pPr>
            <a:r>
              <a:rPr lang="en-US" b="1"/>
              <a:t>Dependency – heating a pot of water raises the temperature</a:t>
            </a:r>
            <a:endParaRPr/>
          </a:p>
          <a:p>
            <a:pPr marL="742950" lvl="1" indent="-285750" algn="l" rtl="0">
              <a:spcBef>
                <a:spcPts val="1000"/>
              </a:spcBef>
              <a:spcAft>
                <a:spcPts val="0"/>
              </a:spcAft>
              <a:buSzPts val="1600"/>
              <a:buChar char="►"/>
            </a:pPr>
            <a:r>
              <a:rPr lang="en-US" b="1"/>
              <a:t>Independent – heating water never changes refrigerator temp</a:t>
            </a:r>
            <a:endParaRPr/>
          </a:p>
          <a:p>
            <a:pPr marL="342900" lvl="0" indent="-342900" algn="l" rtl="0">
              <a:spcBef>
                <a:spcPts val="1000"/>
              </a:spcBef>
              <a:spcAft>
                <a:spcPts val="0"/>
              </a:spcAft>
              <a:buSzPts val="1920"/>
              <a:buChar char="►"/>
            </a:pPr>
            <a:r>
              <a:rPr lang="en-US" b="1"/>
              <a:t>DevSecOps practices are </a:t>
            </a:r>
            <a:r>
              <a:rPr lang="en-US" b="1" i="1"/>
              <a:t>interdependent</a:t>
            </a:r>
            <a:endParaRPr/>
          </a:p>
          <a:p>
            <a:pPr marL="742950" lvl="1" indent="-285750" algn="l" rtl="0">
              <a:spcBef>
                <a:spcPts val="1000"/>
              </a:spcBef>
              <a:spcAft>
                <a:spcPts val="0"/>
              </a:spcAft>
              <a:buSzPts val="1600"/>
              <a:buChar char="►"/>
            </a:pPr>
            <a:r>
              <a:rPr lang="en-US" b="1"/>
              <a:t>Resilient with complex interactions</a:t>
            </a:r>
            <a:endParaRPr/>
          </a:p>
          <a:p>
            <a:pPr marL="742950" lvl="1" indent="-285750" algn="l" rtl="0">
              <a:spcBef>
                <a:spcPts val="1000"/>
              </a:spcBef>
              <a:spcAft>
                <a:spcPts val="0"/>
              </a:spcAft>
              <a:buSzPts val="1600"/>
              <a:buChar char="►"/>
            </a:pPr>
            <a:r>
              <a:rPr lang="en-US" b="1"/>
              <a:t>Non-linear, less predictable outcomes</a:t>
            </a:r>
            <a:endParaRPr/>
          </a:p>
          <a:p>
            <a:pPr marL="742950" lvl="1" indent="-285750" algn="l" rtl="0">
              <a:spcBef>
                <a:spcPts val="1000"/>
              </a:spcBef>
              <a:spcAft>
                <a:spcPts val="0"/>
              </a:spcAft>
              <a:buSzPts val="1600"/>
              <a:buChar char="►"/>
            </a:pPr>
            <a:r>
              <a:rPr lang="en-US" b="1"/>
              <a:t>Each element linked to outcomes</a:t>
            </a:r>
            <a:endParaRPr/>
          </a:p>
        </p:txBody>
      </p:sp>
      <p:pic>
        <p:nvPicPr>
          <p:cNvPr id="220" name="Google Shape;220;p7" descr="Fractal: Orbit Trap"/>
          <p:cNvPicPr preferRelativeResize="0"/>
          <p:nvPr/>
        </p:nvPicPr>
        <p:blipFill rotWithShape="1">
          <a:blip r:embed="rId3">
            <a:alphaModFix/>
          </a:blip>
          <a:srcRect/>
          <a:stretch/>
        </p:blipFill>
        <p:spPr>
          <a:xfrm rot="-3915828">
            <a:off x="75319" y="2362842"/>
            <a:ext cx="3453603" cy="2302402"/>
          </a:xfrm>
          <a:prstGeom prst="rect">
            <a:avLst/>
          </a:prstGeom>
          <a:noFill/>
          <a:ln>
            <a:noFill/>
          </a:ln>
        </p:spPr>
      </p:pic>
      <p:sp>
        <p:nvSpPr>
          <p:cNvPr id="221" name="Google Shape;221;p7"/>
          <p:cNvSpPr txBox="1"/>
          <p:nvPr/>
        </p:nvSpPr>
        <p:spPr>
          <a:xfrm>
            <a:off x="1424881" y="5244604"/>
            <a:ext cx="8596668" cy="13208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3600"/>
              <a:buFont typeface="Trebuchet MS"/>
              <a:buNone/>
            </a:pPr>
            <a:r>
              <a:rPr lang="en-US" sz="3600" i="1">
                <a:solidFill>
                  <a:schemeClr val="accent1"/>
                </a:solidFill>
                <a:latin typeface="Trebuchet MS"/>
                <a:ea typeface="Trebuchet MS"/>
                <a:cs typeface="Trebuchet MS"/>
                <a:sym typeface="Trebuchet MS"/>
              </a:rPr>
              <a:t>People over processes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Why start with ops?</a:t>
            </a:r>
            <a:endParaRPr/>
          </a:p>
        </p:txBody>
      </p:sp>
      <p:sp>
        <p:nvSpPr>
          <p:cNvPr id="227" name="Google Shape;227;p8"/>
          <p:cNvSpPr txBox="1">
            <a:spLocks noGrp="1"/>
          </p:cNvSpPr>
          <p:nvPr>
            <p:ph type="body" idx="1"/>
          </p:nvPr>
        </p:nvSpPr>
        <p:spPr>
          <a:xfrm>
            <a:off x="677334" y="211486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1920"/>
              <a:buChar char="►"/>
            </a:pPr>
            <a:r>
              <a:rPr lang="en-US"/>
              <a:t>Dev usually </a:t>
            </a:r>
            <a:r>
              <a:rPr lang="en-US" i="1"/>
              <a:t>Field of Dreams</a:t>
            </a:r>
            <a:endParaRPr/>
          </a:p>
          <a:p>
            <a:pPr marL="742950" lvl="1" indent="-285750" algn="l" rtl="0">
              <a:lnSpc>
                <a:spcPct val="90000"/>
              </a:lnSpc>
              <a:spcBef>
                <a:spcPts val="1000"/>
              </a:spcBef>
              <a:spcAft>
                <a:spcPts val="0"/>
              </a:spcAft>
              <a:buSzPts val="1600"/>
              <a:buChar char="►"/>
            </a:pPr>
            <a:r>
              <a:rPr lang="en-US"/>
              <a:t>Build it and they will come</a:t>
            </a:r>
            <a:endParaRPr/>
          </a:p>
          <a:p>
            <a:pPr marL="742950" lvl="1" indent="-184150" algn="l" rtl="0">
              <a:lnSpc>
                <a:spcPct val="90000"/>
              </a:lnSpc>
              <a:spcBef>
                <a:spcPts val="1000"/>
              </a:spcBef>
              <a:spcAft>
                <a:spcPts val="0"/>
              </a:spcAft>
              <a:buSzPts val="1600"/>
              <a:buNone/>
            </a:pPr>
            <a:endParaRPr/>
          </a:p>
          <a:p>
            <a:pPr marL="342900" lvl="0" indent="-342900" algn="l" rtl="0">
              <a:lnSpc>
                <a:spcPct val="90000"/>
              </a:lnSpc>
              <a:spcBef>
                <a:spcPts val="1000"/>
              </a:spcBef>
              <a:spcAft>
                <a:spcPts val="0"/>
              </a:spcAft>
              <a:buSzPts val="1920"/>
              <a:buChar char="►"/>
            </a:pPr>
            <a:r>
              <a:rPr lang="en-US"/>
              <a:t>Sec needs DevOps interaction</a:t>
            </a:r>
            <a:endParaRPr/>
          </a:p>
          <a:p>
            <a:pPr marL="742950" lvl="1" indent="-285750" algn="l" rtl="0">
              <a:lnSpc>
                <a:spcPct val="90000"/>
              </a:lnSpc>
              <a:spcBef>
                <a:spcPts val="1000"/>
              </a:spcBef>
              <a:spcAft>
                <a:spcPts val="0"/>
              </a:spcAft>
              <a:buSzPts val="1600"/>
              <a:buChar char="►"/>
            </a:pPr>
            <a:r>
              <a:rPr lang="en-US"/>
              <a:t>Locking down before integration? Bad practice</a:t>
            </a:r>
            <a:endParaRPr/>
          </a:p>
          <a:p>
            <a:pPr marL="342900" lvl="0" indent="-220980" algn="l" rtl="0">
              <a:lnSpc>
                <a:spcPct val="90000"/>
              </a:lnSpc>
              <a:spcBef>
                <a:spcPts val="1000"/>
              </a:spcBef>
              <a:spcAft>
                <a:spcPts val="0"/>
              </a:spcAft>
              <a:buSzPts val="1920"/>
              <a:buNone/>
            </a:pPr>
            <a:endParaRPr/>
          </a:p>
          <a:p>
            <a:pPr marL="342900" lvl="0" indent="-342900" algn="l" rtl="0">
              <a:lnSpc>
                <a:spcPct val="90000"/>
              </a:lnSpc>
              <a:spcBef>
                <a:spcPts val="1000"/>
              </a:spcBef>
              <a:spcAft>
                <a:spcPts val="0"/>
              </a:spcAft>
              <a:buSzPts val="1920"/>
              <a:buChar char="►"/>
            </a:pPr>
            <a:r>
              <a:rPr lang="en-US"/>
              <a:t>Ops converts business value into profit</a:t>
            </a:r>
            <a:endParaRPr/>
          </a:p>
          <a:p>
            <a:pPr marL="742950" lvl="1" indent="-285750" algn="l" rtl="0">
              <a:lnSpc>
                <a:spcPct val="90000"/>
              </a:lnSpc>
              <a:spcBef>
                <a:spcPts val="1000"/>
              </a:spcBef>
              <a:spcAft>
                <a:spcPts val="0"/>
              </a:spcAft>
              <a:buSzPts val="1600"/>
              <a:buChar char="►"/>
            </a:pPr>
            <a:r>
              <a:rPr lang="en-US"/>
              <a:t>Customer-facing daily</a:t>
            </a:r>
            <a:endParaRPr/>
          </a:p>
          <a:p>
            <a:pPr marL="742950" lvl="1" indent="-285750" algn="l" rtl="0">
              <a:lnSpc>
                <a:spcPct val="90000"/>
              </a:lnSpc>
              <a:spcBef>
                <a:spcPts val="1000"/>
              </a:spcBef>
              <a:spcAft>
                <a:spcPts val="0"/>
              </a:spcAft>
              <a:buSzPts val="1600"/>
              <a:buChar char="►"/>
            </a:pPr>
            <a:r>
              <a:rPr lang="en-US"/>
              <a:t>Strategic coherence comes from ops</a:t>
            </a:r>
            <a:endParaRPr/>
          </a:p>
        </p:txBody>
      </p:sp>
      <p:pic>
        <p:nvPicPr>
          <p:cNvPr id="228" name="Google Shape;228;p8" descr="Amazon.com: Field of Dreams Movie POSTER 27 x 40 Kevin Costner ..."/>
          <p:cNvPicPr preferRelativeResize="0"/>
          <p:nvPr/>
        </p:nvPicPr>
        <p:blipFill rotWithShape="1">
          <a:blip r:embed="rId3">
            <a:alphaModFix/>
          </a:blip>
          <a:srcRect/>
          <a:stretch/>
        </p:blipFill>
        <p:spPr>
          <a:xfrm>
            <a:off x="7846656" y="862358"/>
            <a:ext cx="2356123" cy="3464138"/>
          </a:xfrm>
          <a:prstGeom prst="rect">
            <a:avLst/>
          </a:prstGeom>
          <a:noFill/>
          <a:ln>
            <a:noFill/>
          </a:ln>
        </p:spPr>
      </p:pic>
      <p:pic>
        <p:nvPicPr>
          <p:cNvPr id="229" name="Google Shape;229;p8" descr="Hourglass 30%"/>
          <p:cNvPicPr preferRelativeResize="0"/>
          <p:nvPr/>
        </p:nvPicPr>
        <p:blipFill rotWithShape="1">
          <a:blip r:embed="rId4">
            <a:alphaModFix/>
          </a:blip>
          <a:srcRect/>
          <a:stretch/>
        </p:blipFill>
        <p:spPr>
          <a:xfrm rot="-1355725">
            <a:off x="7035471" y="4520211"/>
            <a:ext cx="2207855" cy="2207855"/>
          </a:xfrm>
          <a:prstGeom prst="rect">
            <a:avLst/>
          </a:prstGeom>
          <a:noFill/>
          <a:ln>
            <a:noFill/>
          </a:ln>
        </p:spPr>
      </p:pic>
      <p:sp>
        <p:nvSpPr>
          <p:cNvPr id="230" name="Google Shape;230;p8"/>
          <p:cNvSpPr txBox="1"/>
          <p:nvPr/>
        </p:nvSpPr>
        <p:spPr>
          <a:xfrm rot="-1691039">
            <a:off x="8118639" y="6360129"/>
            <a:ext cx="86273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Trebuchet MS"/>
                <a:ea typeface="Trebuchet MS"/>
                <a:cs typeface="Trebuchet MS"/>
                <a:sym typeface="Trebuchet MS"/>
              </a:rPr>
              <a:t>Profit</a:t>
            </a:r>
            <a:endParaRPr/>
          </a:p>
        </p:txBody>
      </p:sp>
      <p:sp>
        <p:nvSpPr>
          <p:cNvPr id="231" name="Google Shape;231;p8"/>
          <p:cNvSpPr txBox="1"/>
          <p:nvPr/>
        </p:nvSpPr>
        <p:spPr>
          <a:xfrm rot="-1684028">
            <a:off x="7275900" y="4310910"/>
            <a:ext cx="116525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rebuchet MS"/>
                <a:ea typeface="Trebuchet MS"/>
                <a:cs typeface="Trebuchet MS"/>
                <a:sym typeface="Trebuchet MS"/>
              </a:rPr>
              <a:t>Value</a:t>
            </a:r>
            <a:endParaRPr/>
          </a:p>
        </p:txBody>
      </p:sp>
      <p:sp>
        <p:nvSpPr>
          <p:cNvPr id="232" name="Google Shape;232;p8"/>
          <p:cNvSpPr txBox="1"/>
          <p:nvPr/>
        </p:nvSpPr>
        <p:spPr>
          <a:xfrm rot="-1335720">
            <a:off x="7816075" y="5297488"/>
            <a:ext cx="116525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rebuchet MS"/>
                <a:ea typeface="Trebuchet MS"/>
                <a:cs typeface="Trebuchet MS"/>
                <a:sym typeface="Trebuchet MS"/>
              </a:rPr>
              <a:t>Ops</a:t>
            </a:r>
            <a:endParaRPr/>
          </a:p>
        </p:txBody>
      </p:sp>
      <p:pic>
        <p:nvPicPr>
          <p:cNvPr id="1026" name="Picture 2">
            <a:extLst>
              <a:ext uri="{FF2B5EF4-FFF2-40B4-BE49-F238E27FC236}">
                <a16:creationId xmlns:a16="http://schemas.microsoft.com/office/drawing/2014/main" id="{213B24B1-C68C-4181-ACE8-87517BA96B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5245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Ops First, Not Ops Only</a:t>
            </a:r>
            <a:endParaRPr/>
          </a:p>
        </p:txBody>
      </p:sp>
      <p:sp>
        <p:nvSpPr>
          <p:cNvPr id="238" name="Google Shape;238;p9"/>
          <p:cNvSpPr txBox="1">
            <a:spLocks noGrp="1"/>
          </p:cNvSpPr>
          <p:nvPr>
            <p:ph type="body" idx="1"/>
          </p:nvPr>
        </p:nvSpPr>
        <p:spPr>
          <a:xfrm>
            <a:off x="677334" y="3584326"/>
            <a:ext cx="8596668" cy="134327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a:t>Value question is not, “How do I build?”</a:t>
            </a:r>
            <a:endParaRPr/>
          </a:p>
          <a:p>
            <a:pPr marL="742950" lvl="1" indent="-285750" algn="l" rtl="0">
              <a:spcBef>
                <a:spcPts val="1000"/>
              </a:spcBef>
              <a:spcAft>
                <a:spcPts val="0"/>
              </a:spcAft>
              <a:buSzPts val="1600"/>
              <a:buChar char="►"/>
            </a:pPr>
            <a:r>
              <a:rPr lang="en-US"/>
              <a:t>How does the team consistently produce and deliver secure capabilities to enhance value?</a:t>
            </a:r>
            <a:endParaRPr/>
          </a:p>
        </p:txBody>
      </p:sp>
      <p:sp>
        <p:nvSpPr>
          <p:cNvPr id="239" name="Google Shape;239;p9"/>
          <p:cNvSpPr txBox="1"/>
          <p:nvPr/>
        </p:nvSpPr>
        <p:spPr>
          <a:xfrm>
            <a:off x="1424881" y="5244604"/>
            <a:ext cx="8596668" cy="13208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3600"/>
              <a:buFont typeface="Trebuchet MS"/>
              <a:buNone/>
            </a:pPr>
            <a:r>
              <a:rPr lang="en-US" sz="3600" i="1">
                <a:solidFill>
                  <a:schemeClr val="accent1"/>
                </a:solidFill>
                <a:latin typeface="Trebuchet MS"/>
                <a:ea typeface="Trebuchet MS"/>
                <a:cs typeface="Trebuchet MS"/>
                <a:sym typeface="Trebuchet MS"/>
              </a:rPr>
              <a:t>Dev - New value, Sec – Increases value, Ops – Converts Value</a:t>
            </a:r>
            <a:endParaRPr/>
          </a:p>
        </p:txBody>
      </p:sp>
      <p:pic>
        <p:nvPicPr>
          <p:cNvPr id="240" name="Google Shape;240;p9" descr="Student constructing electric prototype"/>
          <p:cNvPicPr preferRelativeResize="0"/>
          <p:nvPr/>
        </p:nvPicPr>
        <p:blipFill rotWithShape="1">
          <a:blip r:embed="rId3">
            <a:alphaModFix/>
          </a:blip>
          <a:srcRect/>
          <a:stretch/>
        </p:blipFill>
        <p:spPr>
          <a:xfrm>
            <a:off x="1284068" y="1444625"/>
            <a:ext cx="3119490" cy="2007562"/>
          </a:xfrm>
          <a:prstGeom prst="rect">
            <a:avLst/>
          </a:prstGeom>
          <a:noFill/>
          <a:ln>
            <a:noFill/>
          </a:ln>
        </p:spPr>
      </p:pic>
      <p:sp>
        <p:nvSpPr>
          <p:cNvPr id="241" name="Google Shape;241;p9"/>
          <p:cNvSpPr txBox="1"/>
          <p:nvPr/>
        </p:nvSpPr>
        <p:spPr>
          <a:xfrm>
            <a:off x="4975668" y="1636547"/>
            <a:ext cx="6112042" cy="133369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E84C22"/>
              </a:buClr>
              <a:buSzPts val="1920"/>
              <a:buFont typeface="Noto Sans Symbols"/>
              <a:buChar char="►"/>
            </a:pPr>
            <a:r>
              <a:rPr lang="en-US" sz="2400" b="0" i="0" u="none" strike="noStrike" cap="none">
                <a:solidFill>
                  <a:srgbClr val="3F3F3F"/>
                </a:solidFill>
                <a:latin typeface="Trebuchet MS"/>
                <a:ea typeface="Trebuchet MS"/>
                <a:cs typeface="Trebuchet MS"/>
                <a:sym typeface="Trebuchet MS"/>
              </a:rPr>
              <a:t>DevSecOps is about balance</a:t>
            </a:r>
            <a:endParaRPr/>
          </a:p>
          <a:p>
            <a:pPr marL="742950" marR="0" lvl="1" indent="-285750" algn="l" rtl="0">
              <a:lnSpc>
                <a:spcPct val="100000"/>
              </a:lnSpc>
              <a:spcBef>
                <a:spcPts val="1000"/>
              </a:spcBef>
              <a:spcAft>
                <a:spcPts val="0"/>
              </a:spcAft>
              <a:buClr>
                <a:srgbClr val="E84C22"/>
              </a:buClr>
              <a:buSzPts val="1600"/>
              <a:buFont typeface="Noto Sans Symbols"/>
              <a:buChar char="►"/>
            </a:pPr>
            <a:r>
              <a:rPr lang="en-US" sz="2000" b="0" i="0" u="none" strike="noStrike" cap="none">
                <a:solidFill>
                  <a:srgbClr val="3F3F3F"/>
                </a:solidFill>
                <a:latin typeface="Trebuchet MS"/>
                <a:ea typeface="Trebuchet MS"/>
                <a:cs typeface="Trebuchet MS"/>
                <a:sym typeface="Trebuchet MS"/>
              </a:rPr>
              <a:t>Flow, Feedback, Learning</a:t>
            </a:r>
            <a:endParaRPr/>
          </a:p>
          <a:p>
            <a:pPr marL="742950" marR="0" lvl="1" indent="-285750" algn="l" rtl="0">
              <a:lnSpc>
                <a:spcPct val="100000"/>
              </a:lnSpc>
              <a:spcBef>
                <a:spcPts val="1000"/>
              </a:spcBef>
              <a:spcAft>
                <a:spcPts val="0"/>
              </a:spcAft>
              <a:buClr>
                <a:srgbClr val="E84C22"/>
              </a:buClr>
              <a:buSzPts val="1600"/>
              <a:buFont typeface="Noto Sans Symbols"/>
              <a:buChar char="►"/>
            </a:pPr>
            <a:r>
              <a:rPr lang="en-US" sz="2000" b="0" i="0" u="none" strike="noStrike" cap="none">
                <a:solidFill>
                  <a:srgbClr val="3F3F3F"/>
                </a:solidFill>
                <a:latin typeface="Trebuchet MS"/>
                <a:ea typeface="Trebuchet MS"/>
                <a:cs typeface="Trebuchet MS"/>
                <a:sym typeface="Trebuchet MS"/>
              </a:rPr>
              <a:t>Empower Ops to improve</a:t>
            </a:r>
            <a:endParaRPr/>
          </a:p>
        </p:txBody>
      </p:sp>
    </p:spTree>
  </p:cSld>
  <p:clrMapOvr>
    <a:masterClrMapping/>
  </p:clrMapOvr>
</p:sld>
</file>

<file path=ppt/theme/theme1.xml><?xml version="1.0" encoding="utf-8"?>
<a:theme xmlns:a="http://schemas.openxmlformats.org/drawingml/2006/main" name="Facet">
  <a:themeElements>
    <a:clrScheme name="Custom 1">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614</Words>
  <Application>Microsoft Office PowerPoint</Application>
  <PresentationFormat>Widescreen</PresentationFormat>
  <Paragraphs>113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Noto Sans Symbols</vt:lpstr>
      <vt:lpstr>Trebuchet MS</vt:lpstr>
      <vt:lpstr>Facet</vt:lpstr>
      <vt:lpstr>All About Ops</vt:lpstr>
      <vt:lpstr>Who is Dr. Mark Peters?</vt:lpstr>
      <vt:lpstr>Ops Drives Value</vt:lpstr>
      <vt:lpstr>Mad yet?</vt:lpstr>
      <vt:lpstr>Does this feel like your Org chart after a DevSecOps transformation?</vt:lpstr>
      <vt:lpstr>Mapping Interaction</vt:lpstr>
      <vt:lpstr>More basics</vt:lpstr>
      <vt:lpstr>Why start with ops?</vt:lpstr>
      <vt:lpstr>Ops First, Not Ops Only</vt:lpstr>
      <vt:lpstr>Balanced Yet?</vt:lpstr>
      <vt:lpstr>Find the right balance</vt:lpstr>
      <vt:lpstr>DevOps Institute Can Help</vt:lpstr>
      <vt:lpstr>Not just about Ops</vt:lpstr>
      <vt:lpstr>All About Ops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Ops</dc:title>
  <dc:creator>Mark Peters</dc:creator>
  <cp:lastModifiedBy>Mark Peters</cp:lastModifiedBy>
  <cp:revision>4</cp:revision>
  <dcterms:created xsi:type="dcterms:W3CDTF">2020-08-11T13:33:07Z</dcterms:created>
  <dcterms:modified xsi:type="dcterms:W3CDTF">2020-08-31T17:57:03Z</dcterms:modified>
</cp:coreProperties>
</file>